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</p:sldMasterIdLst>
  <p:notesMasterIdLst>
    <p:notesMasterId r:id="rId53"/>
  </p:notesMasterIdLst>
  <p:sldIdLst>
    <p:sldId id="258" r:id="rId5"/>
    <p:sldId id="263" r:id="rId6"/>
    <p:sldId id="264" r:id="rId7"/>
    <p:sldId id="790" r:id="rId8"/>
    <p:sldId id="259" r:id="rId9"/>
    <p:sldId id="774" r:id="rId10"/>
    <p:sldId id="775" r:id="rId11"/>
    <p:sldId id="260" r:id="rId12"/>
    <p:sldId id="261" r:id="rId13"/>
    <p:sldId id="798" r:id="rId14"/>
    <p:sldId id="799" r:id="rId15"/>
    <p:sldId id="800" r:id="rId16"/>
    <p:sldId id="584" r:id="rId17"/>
    <p:sldId id="262" r:id="rId18"/>
    <p:sldId id="784" r:id="rId19"/>
    <p:sldId id="787" r:id="rId20"/>
    <p:sldId id="585" r:id="rId21"/>
    <p:sldId id="587" r:id="rId22"/>
    <p:sldId id="588" r:id="rId23"/>
    <p:sldId id="780" r:id="rId24"/>
    <p:sldId id="781" r:id="rId25"/>
    <p:sldId id="782" r:id="rId26"/>
    <p:sldId id="589" r:id="rId27"/>
    <p:sldId id="772" r:id="rId28"/>
    <p:sldId id="591" r:id="rId29"/>
    <p:sldId id="791" r:id="rId30"/>
    <p:sldId id="792" r:id="rId31"/>
    <p:sldId id="793" r:id="rId32"/>
    <p:sldId id="794" r:id="rId33"/>
    <p:sldId id="795" r:id="rId34"/>
    <p:sldId id="796" r:id="rId35"/>
    <p:sldId id="797" r:id="rId36"/>
    <p:sldId id="586" r:id="rId37"/>
    <p:sldId id="776" r:id="rId38"/>
    <p:sldId id="777" r:id="rId39"/>
    <p:sldId id="778" r:id="rId40"/>
    <p:sldId id="779" r:id="rId41"/>
    <p:sldId id="592" r:id="rId42"/>
    <p:sldId id="593" r:id="rId43"/>
    <p:sldId id="594" r:id="rId44"/>
    <p:sldId id="595" r:id="rId45"/>
    <p:sldId id="596" r:id="rId46"/>
    <p:sldId id="788" r:id="rId47"/>
    <p:sldId id="789" r:id="rId48"/>
    <p:sldId id="672" r:id="rId49"/>
    <p:sldId id="773" r:id="rId50"/>
    <p:sldId id="276" r:id="rId51"/>
    <p:sldId id="277" r:id="rId52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E73"/>
    <a:srgbClr val="4F5764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35"/>
    <p:restoredTop sz="77373"/>
  </p:normalViewPr>
  <p:slideViewPr>
    <p:cSldViewPr snapToGrid="0" snapToObjects="1">
      <p:cViewPr varScale="1">
        <p:scale>
          <a:sx n="110" d="100"/>
          <a:sy n="110" d="100"/>
        </p:scale>
        <p:origin x="1352" y="176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Language#/media/File:Floor_7a_bookstacks_in_Sterling_Memorial_Library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ons.wikimedia.org/w/index.php?title=Special:Search&amp;limit=500&amp;offset=0&amp;ns0=1&amp;ns6=1&amp;ns12=1&amp;ns14=1&amp;ns100=1&amp;ns106=1&amp;search=Autonomous+cars&amp;advancedSearch-current=%7b%7d" TargetMode="External"/><Relationship Id="rId5" Type="http://schemas.openxmlformats.org/officeDocument/2006/relationships/hyperlink" Target="https://commons.wikimedia.org/wiki/File:Waveform_of_Habana_syndrome_sound.png" TargetMode="External"/><Relationship Id="rId4" Type="http://schemas.openxmlformats.org/officeDocument/2006/relationships/hyperlink" Target="https://commons.wikimedia.org/wiki/File:EmiMa-099-semantic-segmentation.png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Richard_Feynman#/media/File:Richard_Feynman_1959.p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rchives-dc.library.caltech.edu/islandora/object/ct1:483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vídeo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77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5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38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04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1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Rede </a:t>
            </a:r>
            <a:r>
              <a:rPr lang="en-US" dirty="0" err="1"/>
              <a:t>geradora</a:t>
            </a:r>
            <a:r>
              <a:rPr lang="en-US" dirty="0"/>
              <a:t>: </a:t>
            </a:r>
            <a:r>
              <a:rPr lang="en-US" dirty="0" err="1"/>
              <a:t>tente</a:t>
            </a:r>
            <a:r>
              <a:rPr lang="en-US" dirty="0"/>
              <a:t> </a:t>
            </a:r>
            <a:r>
              <a:rPr lang="en-US" dirty="0" err="1"/>
              <a:t>enganar</a:t>
            </a:r>
            <a:r>
              <a:rPr lang="en-US" dirty="0"/>
              <a:t> o </a:t>
            </a:r>
            <a:r>
              <a:rPr lang="en-US" dirty="0" err="1"/>
              <a:t>discriminador</a:t>
            </a:r>
            <a:r>
              <a:rPr lang="en-US" dirty="0"/>
              <a:t> </a:t>
            </a:r>
            <a:r>
              <a:rPr lang="en-US" dirty="0" err="1"/>
              <a:t>gerando</a:t>
            </a:r>
            <a:r>
              <a:rPr lang="en-US" dirty="0"/>
              <a:t> imagens </a:t>
            </a:r>
            <a:r>
              <a:rPr lang="en-US" dirty="0" err="1"/>
              <a:t>reais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Generator’s Job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48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Rede </a:t>
            </a:r>
            <a:r>
              <a:rPr lang="en-US" dirty="0" err="1"/>
              <a:t>discriminadora</a:t>
            </a:r>
            <a:r>
              <a:rPr lang="en-US" dirty="0"/>
              <a:t>: </a:t>
            </a:r>
            <a:r>
              <a:rPr lang="en-US" dirty="0" err="1"/>
              <a:t>tente</a:t>
            </a:r>
            <a:r>
              <a:rPr lang="en-US" dirty="0"/>
              <a:t> </a:t>
            </a:r>
            <a:r>
              <a:rPr lang="en-US" dirty="0" err="1"/>
              <a:t>distinguir</a:t>
            </a:r>
            <a:r>
              <a:rPr lang="en-US" dirty="0"/>
              <a:t> entre imagens </a:t>
            </a:r>
            <a:r>
              <a:rPr lang="en-US" dirty="0" err="1"/>
              <a:t>reais</a:t>
            </a:r>
            <a:r>
              <a:rPr lang="en-US" dirty="0"/>
              <a:t> e falsas.</a:t>
            </a:r>
          </a:p>
          <a:p>
            <a:endParaRPr lang="en-US" dirty="0"/>
          </a:p>
          <a:p>
            <a:r>
              <a:rPr lang="en-US" dirty="0"/>
              <a:t>Generator gets help from its discriminator.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36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Discriminator gets help from seeing the correct answers (seems unfair, right?)</a:t>
            </a:r>
          </a:p>
          <a:p>
            <a:endParaRPr lang="en-US" dirty="0"/>
          </a:p>
          <a:p>
            <a:r>
              <a:rPr lang="en-US" dirty="0"/>
              <a:t>Discriminator gets help from seeing the correct answers. Takes test before seeing answers (Ok, better!)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0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Rede </a:t>
            </a:r>
            <a:r>
              <a:rPr lang="en-US" dirty="0" err="1"/>
              <a:t>geradora</a:t>
            </a:r>
            <a:r>
              <a:rPr lang="en-US" dirty="0"/>
              <a:t>: </a:t>
            </a:r>
            <a:r>
              <a:rPr lang="en-US" dirty="0" err="1"/>
              <a:t>tente</a:t>
            </a:r>
            <a:r>
              <a:rPr lang="en-US" dirty="0"/>
              <a:t> </a:t>
            </a:r>
            <a:r>
              <a:rPr lang="en-US" dirty="0" err="1"/>
              <a:t>enganar</a:t>
            </a:r>
            <a:r>
              <a:rPr lang="en-US" dirty="0"/>
              <a:t> o </a:t>
            </a:r>
            <a:r>
              <a:rPr lang="en-US" dirty="0" err="1"/>
              <a:t>discriminador</a:t>
            </a:r>
            <a:r>
              <a:rPr lang="en-US" dirty="0"/>
              <a:t> </a:t>
            </a:r>
            <a:r>
              <a:rPr lang="en-US" dirty="0" err="1"/>
              <a:t>gerando</a:t>
            </a:r>
            <a:r>
              <a:rPr lang="en-US" dirty="0"/>
              <a:t> imagens </a:t>
            </a:r>
            <a:r>
              <a:rPr lang="en-US" dirty="0" err="1"/>
              <a:t>reais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Rede </a:t>
            </a:r>
            <a:r>
              <a:rPr lang="en-US" dirty="0" err="1"/>
              <a:t>discriminadora</a:t>
            </a:r>
            <a:r>
              <a:rPr lang="en-US" dirty="0"/>
              <a:t>: </a:t>
            </a:r>
            <a:r>
              <a:rPr lang="en-US" dirty="0" err="1"/>
              <a:t>tente</a:t>
            </a:r>
            <a:r>
              <a:rPr lang="en-US" dirty="0"/>
              <a:t> </a:t>
            </a:r>
            <a:r>
              <a:rPr lang="en-US" dirty="0" err="1"/>
              <a:t>distinguir</a:t>
            </a:r>
            <a:r>
              <a:rPr lang="en-US" dirty="0"/>
              <a:t> entre imagens </a:t>
            </a:r>
            <a:r>
              <a:rPr lang="en-US" dirty="0" err="1"/>
              <a:t>reais</a:t>
            </a:r>
            <a:r>
              <a:rPr lang="en-US" dirty="0"/>
              <a:t> e falsas</a:t>
            </a:r>
          </a:p>
          <a:p>
            <a:endParaRPr lang="en-US" dirty="0"/>
          </a:p>
          <a:p>
            <a:r>
              <a:rPr lang="en-US" dirty="0" err="1"/>
              <a:t>Treine</a:t>
            </a:r>
            <a:r>
              <a:rPr lang="en-US" dirty="0"/>
              <a:t> em conjunto no </a:t>
            </a:r>
            <a:r>
              <a:rPr lang="en-US" dirty="0" err="1"/>
              <a:t>jogo</a:t>
            </a:r>
            <a:r>
              <a:rPr lang="en-US" dirty="0"/>
              <a:t> minimax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 Minimax:</a:t>
            </a:r>
          </a:p>
          <a:p>
            <a:endParaRPr lang="en-US" dirty="0"/>
          </a:p>
          <a:p>
            <a:r>
              <a:rPr lang="en-US" dirty="0"/>
              <a:t>- O </a:t>
            </a:r>
            <a:r>
              <a:rPr lang="en-US" dirty="0" err="1"/>
              <a:t>discriminador</a:t>
            </a:r>
            <a:r>
              <a:rPr lang="en-US" dirty="0"/>
              <a:t> (</a:t>
            </a:r>
            <a:r>
              <a:rPr lang="el-GR" dirty="0"/>
              <a:t>θ</a:t>
            </a:r>
            <a:r>
              <a:rPr lang="en-US" dirty="0"/>
              <a:t>d)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maximizar</a:t>
            </a:r>
            <a:r>
              <a:rPr lang="en-US" dirty="0"/>
              <a:t> o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forma que D(x)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próximo</a:t>
            </a:r>
            <a:r>
              <a:rPr lang="en-US" dirty="0"/>
              <a:t> de 1 (real) e D(G(z))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próximo</a:t>
            </a:r>
            <a:r>
              <a:rPr lang="en-US" dirty="0"/>
              <a:t> de 0 (</a:t>
            </a:r>
            <a:r>
              <a:rPr lang="en-US" dirty="0" err="1"/>
              <a:t>falso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- O </a:t>
            </a:r>
            <a:r>
              <a:rPr lang="en-US" dirty="0" err="1"/>
              <a:t>gerador</a:t>
            </a:r>
            <a:r>
              <a:rPr lang="en-US" dirty="0"/>
              <a:t> (</a:t>
            </a:r>
            <a:r>
              <a:rPr lang="el-GR" dirty="0"/>
              <a:t>θ</a:t>
            </a:r>
            <a:r>
              <a:rPr lang="en-US" dirty="0"/>
              <a:t>g)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minimizar</a:t>
            </a:r>
            <a:r>
              <a:rPr lang="en-US" dirty="0"/>
              <a:t> o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forma que D(G(z))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próximo</a:t>
            </a:r>
            <a:r>
              <a:rPr lang="en-US" dirty="0"/>
              <a:t> de 1 (o </a:t>
            </a:r>
            <a:r>
              <a:rPr lang="en-US" dirty="0" err="1"/>
              <a:t>discriminador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enganado</a:t>
            </a:r>
            <a:r>
              <a:rPr lang="en-US" dirty="0"/>
              <a:t> </a:t>
            </a:r>
            <a:r>
              <a:rPr lang="en-US" dirty="0" err="1"/>
              <a:t>pensando</a:t>
            </a:r>
            <a:r>
              <a:rPr lang="en-US" dirty="0"/>
              <a:t> que G(z) </a:t>
            </a:r>
            <a:r>
              <a:rPr lang="en-US" dirty="0" err="1"/>
              <a:t>gerado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real)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40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 Radford et al., 2016 ]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626E73"/>
                </a:solidFill>
              </a:rPr>
              <a:t>Redes Neurais </a:t>
            </a:r>
            <a:r>
              <a:rPr lang="pt-PT" sz="1200" dirty="0" err="1">
                <a:solidFill>
                  <a:srgbClr val="626E73"/>
                </a:solidFill>
              </a:rPr>
              <a:t>Convolucionais</a:t>
            </a:r>
            <a:r>
              <a:rPr lang="pt-PT" sz="1200" dirty="0">
                <a:solidFill>
                  <a:srgbClr val="626E73"/>
                </a:solidFill>
              </a:rPr>
              <a:t> Baseadas em Região - Família de modelos de aprendizado de máquina para visão computacional e especificamente </a:t>
            </a:r>
            <a:r>
              <a:rPr lang="pt-PT" sz="1200" dirty="0" err="1">
                <a:solidFill>
                  <a:srgbClr val="626E73"/>
                </a:solidFill>
              </a:rPr>
              <a:t>detecção</a:t>
            </a:r>
            <a:r>
              <a:rPr lang="pt-PT" sz="1200" dirty="0">
                <a:solidFill>
                  <a:srgbClr val="626E73"/>
                </a:solidFill>
              </a:rPr>
              <a:t> de objetos.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>
              <a:solidFill>
                <a:srgbClr val="626E73"/>
              </a:solidFill>
              <a:latin typeface="Roboto Light"/>
              <a:cs typeface="Roboto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Modelos generativos são amplamente utilizados em muitos subcampos de IA e Machine </a:t>
            </a:r>
            <a:r>
              <a:rPr lang="pt-PT" dirty="0" err="1"/>
              <a:t>Learning</a:t>
            </a:r>
            <a:r>
              <a:rPr lang="pt-PT" dirty="0"/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Avanços recentes na parametrização desses modelos usando redes neurais profundas, combinados com o progresso nos métodos de otimização estocástica, permitiram a modelagem escalável de dados complexos e de alta dimensão, incluindo imagens, texto e fala.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Neste curso, estudaremos os fundamentos probabilísticos e os algoritmos de aprendizado para modelos generativos profundos, incluindo </a:t>
            </a:r>
            <a:r>
              <a:rPr lang="pt-PT" dirty="0" err="1"/>
              <a:t>autoencoders</a:t>
            </a:r>
            <a:r>
              <a:rPr lang="pt-PT" dirty="0"/>
              <a:t> </a:t>
            </a:r>
            <a:r>
              <a:rPr lang="pt-PT" dirty="0" err="1"/>
              <a:t>variacionais</a:t>
            </a:r>
            <a:r>
              <a:rPr lang="pt-PT" dirty="0"/>
              <a:t>, redes adversárias generativas, modelos autorregressivos, modelos de fluxo normalizador, modelos baseados em energia, modelos baseados em pontuação, redes neurais </a:t>
            </a:r>
            <a:r>
              <a:rPr lang="pt-PT" dirty="0" err="1"/>
              <a:t>convolucionais</a:t>
            </a:r>
            <a:r>
              <a:rPr lang="pt-PT" dirty="0"/>
              <a:t> baseadas em região, </a:t>
            </a:r>
            <a:r>
              <a:rPr lang="pt-PT" dirty="0" err="1"/>
              <a:t>transformers</a:t>
            </a:r>
            <a:r>
              <a:rPr lang="pt-PT" dirty="0"/>
              <a:t> e muito mais.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curso também discutirá áreas de aplicação que se beneficiaram de modelos generativos profundos, incluindo visão computacional, processamento de fala e linguagem natural, mineração de gráficos, aprendizado de reforço, aprendizado de máquina confiável e resolução de problemas inversos.</a:t>
            </a:r>
            <a:endParaRPr lang="pt-BR" sz="1200" dirty="0">
              <a:solidFill>
                <a:srgbClr val="626E73"/>
              </a:solidFill>
              <a:latin typeface="Roboto Light"/>
              <a:cs typeface="Roboto Light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38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Ref. http://</a:t>
            </a:r>
            <a:r>
              <a:rPr lang="en-US" dirty="0" err="1"/>
              <a:t>yann.lecun.com</a:t>
            </a:r>
            <a:r>
              <a:rPr lang="en-US" dirty="0"/>
              <a:t>/</a:t>
            </a:r>
            <a:r>
              <a:rPr lang="en-US" dirty="0" err="1"/>
              <a:t>exdb</a:t>
            </a:r>
            <a:r>
              <a:rPr lang="en-US" dirty="0"/>
              <a:t>/</a:t>
            </a:r>
            <a:r>
              <a:rPr lang="en-US" dirty="0" err="1"/>
              <a:t>mnist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31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7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2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Problema: dar sentido a entradas sensoriais complexas e não estruturadas. Imagens, fala, texto, vídeo, etc.</a:t>
            </a:r>
            <a:endParaRPr lang="en-US" baseline="0" dirty="0"/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https://commons.wikimedia.org/wiki/Language#/media/File:Floor_7a_bookstacks_in_Sterling_Memorial_Library.jpg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https://commons.wikimedia.org/wiki/File:EmiMa-099-semantic-segmentation.png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https://commons.wikimedia.org/wiki/File:Waveform_of_Habana_syndrome_sound.png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https://commons.wikimedia.org/w/index.php?title=Special:Search&amp;limit=500&amp;offset=0&amp;ns0=1&amp;ns6=1&amp;ns12=1&amp;ns14=1&amp;ns100=1&amp;ns106=1&amp;search=Autonomous+cars&amp;advancedSearch-current={}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21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Https://commons.wikimedia.org/wiki/Category:Richard_Feynman#/media/File:Richard_Feynman_1959.png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http://archives-dc.library.caltech.edu/islandora/object/ct1%3A483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67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Computação gráfica: Produzir imagens plausíveis Você escolhe modelos, condições, parâmetros de imagem, etc. </a:t>
            </a:r>
          </a:p>
          <a:p>
            <a:endParaRPr lang="pt-PT" dirty="0"/>
          </a:p>
          <a:p>
            <a:r>
              <a:rPr lang="pt-PT" dirty="0"/>
              <a:t>Visão: Dadas imagens com ruído, estime as quantidades físicas (problema mal colocado) </a:t>
            </a:r>
          </a:p>
          <a:p>
            <a:endParaRPr lang="pt-PT" dirty="0"/>
          </a:p>
          <a:p>
            <a:r>
              <a:rPr lang="pt-PT" dirty="0"/>
              <a:t>Construir um modelo generativo não é toda a história. </a:t>
            </a:r>
          </a:p>
          <a:p>
            <a:endParaRPr lang="pt-PT" dirty="0"/>
          </a:p>
          <a:p>
            <a:r>
              <a:rPr lang="pt-PT" dirty="0"/>
              <a:t>A inferência (por exemplo, visão) ainda é difícil. </a:t>
            </a:r>
          </a:p>
          <a:p>
            <a:endParaRPr lang="pt-PT" dirty="0"/>
          </a:p>
          <a:p>
            <a:r>
              <a:rPr lang="pt-PT" dirty="0"/>
              <a:t>Portanto, não é inteiramente verdade que, se podemos criar, entendemos. Mas é um passo útil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33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Estamos preocupados com modelos estatísticos generativos </a:t>
            </a:r>
          </a:p>
          <a:p>
            <a:endParaRPr lang="pt-PT" dirty="0"/>
          </a:p>
          <a:p>
            <a:r>
              <a:rPr lang="pt-PT" dirty="0"/>
              <a:t>Gráficos: puramente baseados em conhecimento prévio. Difícil escalar. </a:t>
            </a:r>
          </a:p>
          <a:p>
            <a:endParaRPr lang="pt-PT" dirty="0"/>
          </a:p>
          <a:p>
            <a:r>
              <a:rPr lang="pt-PT" dirty="0"/>
              <a:t>Desenvolver o campo levou muito tempo. Ainda não totalmente resolvido, área ativa de pesquisa. </a:t>
            </a:r>
          </a:p>
          <a:p>
            <a:endParaRPr lang="pt-PT" dirty="0"/>
          </a:p>
          <a:p>
            <a:r>
              <a:rPr lang="pt-PT" dirty="0"/>
              <a:t>Motivação: Reduzir a quantidade de conhecimento prévio e usar dados. (aprendizado de máquina)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04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Estamos preocupados com modelos estatísticos generativos </a:t>
            </a:r>
          </a:p>
          <a:p>
            <a:endParaRPr lang="pt-PT" dirty="0"/>
          </a:p>
          <a:p>
            <a:r>
              <a:rPr lang="pt-PT" dirty="0"/>
              <a:t>Gráficos: puramente baseados em conhecimento prévio. Difícil escalar. Desenvolver o campo levou muito tempo. </a:t>
            </a:r>
          </a:p>
          <a:p>
            <a:endParaRPr lang="pt-PT" dirty="0"/>
          </a:p>
          <a:p>
            <a:r>
              <a:rPr lang="pt-PT" dirty="0"/>
              <a:t>Ainda não totalmente resolvido, área ativa de pesquisa. </a:t>
            </a:r>
          </a:p>
          <a:p>
            <a:endParaRPr lang="pt-PT" dirty="0"/>
          </a:p>
          <a:p>
            <a:r>
              <a:rPr lang="pt-PT" dirty="0"/>
              <a:t>Motivação: Reduzir a quantidade de conhecimento prévio e usar dados. (aprendizado de máquina) </a:t>
            </a:r>
          </a:p>
          <a:p>
            <a:endParaRPr lang="pt-PT" dirty="0"/>
          </a:p>
          <a:p>
            <a:r>
              <a:rPr lang="pt-PT" dirty="0"/>
              <a:t>Nota: não é possível fazer algo puramente baseado em dados. Resultados de impossibilidade conhecidos. </a:t>
            </a:r>
          </a:p>
          <a:p>
            <a:endParaRPr lang="pt-PT" dirty="0"/>
          </a:p>
          <a:p>
            <a:r>
              <a:rPr lang="pt-PT" dirty="0"/>
              <a:t>Mesmo em espaços discretos, o escalonamento da complexidade da amostra seria duplamente exponencial.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61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26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6.jpeg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2192778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Gotham HTF Light"/>
                <a:cs typeface="Gotham HTF Medium"/>
              </a:rPr>
              <a:t>GENERATIVE </a:t>
            </a:r>
            <a:r>
              <a:rPr lang="en-US" sz="3500" dirty="0">
                <a:solidFill>
                  <a:srgbClr val="626E73"/>
                </a:solidFill>
                <a:latin typeface="Gotham HTF Light"/>
                <a:cs typeface="Gotham HTF Medium"/>
              </a:rPr>
              <a:t>ADVERSARIAL NETWORKS</a:t>
            </a:r>
            <a:endParaRPr lang="en-US" sz="3500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1764" y="2769840"/>
            <a:ext cx="367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&amp;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Advanced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 Nets</a:t>
            </a:r>
          </a:p>
        </p:txBody>
      </p:sp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774595" y="1064163"/>
            <a:ext cx="7886700" cy="3823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Modelos</a:t>
            </a:r>
            <a:r>
              <a:rPr lang="en-US" sz="1800" dirty="0"/>
              <a:t> </a:t>
            </a:r>
            <a:r>
              <a:rPr lang="en-US" sz="1800" dirty="0" err="1"/>
              <a:t>generativos</a:t>
            </a:r>
            <a:r>
              <a:rPr lang="en-US" sz="1800" dirty="0"/>
              <a:t> </a:t>
            </a:r>
            <a:r>
              <a:rPr lang="en-US" sz="1800" dirty="0" err="1"/>
              <a:t>estatísticos</a:t>
            </a:r>
            <a:r>
              <a:rPr lang="en-US" sz="1800" dirty="0"/>
              <a:t> </a:t>
            </a:r>
            <a:r>
              <a:rPr lang="en-US" sz="1800" dirty="0" err="1"/>
              <a:t>são</a:t>
            </a:r>
            <a:r>
              <a:rPr lang="en-US" sz="1800" dirty="0"/>
              <a:t> </a:t>
            </a:r>
            <a:r>
              <a:rPr lang="en-US" sz="1800" dirty="0" err="1"/>
              <a:t>construídos</a:t>
            </a:r>
            <a:r>
              <a:rPr lang="en-US" sz="1800" dirty="0"/>
              <a:t> </a:t>
            </a:r>
            <a:r>
              <a:rPr lang="en-US" sz="1800" b="1" dirty="0"/>
              <a:t>a </a:t>
            </a:r>
            <a:r>
              <a:rPr lang="en-US" sz="1800" b="1" dirty="0" err="1"/>
              <a:t>partir</a:t>
            </a:r>
            <a:r>
              <a:rPr lang="en-US" sz="1800" b="1" dirty="0"/>
              <a:t> de dados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 err="1"/>
              <a:t>Conhecimento</a:t>
            </a:r>
            <a:r>
              <a:rPr lang="en-US" sz="1800" b="1" dirty="0"/>
              <a:t> anterior </a:t>
            </a:r>
            <a:r>
              <a:rPr lang="en-US" sz="1800" b="1" dirty="0" err="1"/>
              <a:t>é</a:t>
            </a:r>
            <a:r>
              <a:rPr lang="en-US" sz="1800" b="1" dirty="0"/>
              <a:t> </a:t>
            </a:r>
            <a:r>
              <a:rPr lang="en-US" sz="1800" b="1" dirty="0" err="1"/>
              <a:t>necessário</a:t>
            </a:r>
            <a:r>
              <a:rPr lang="en-US" sz="1800" dirty="0"/>
              <a:t>, mas </a:t>
            </a:r>
            <a:r>
              <a:rPr lang="en-US" sz="1800" dirty="0" err="1"/>
              <a:t>há</a:t>
            </a:r>
            <a:r>
              <a:rPr lang="en-US" sz="1800" dirty="0"/>
              <a:t> um </a:t>
            </a:r>
            <a:r>
              <a:rPr lang="en-US" sz="1800" dirty="0" err="1"/>
              <a:t>spectro</a:t>
            </a:r>
            <a:endParaRPr lang="en-US" sz="1800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8650" y="276225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/>
          </a:p>
        </p:txBody>
      </p:sp>
      <p:sp>
        <p:nvSpPr>
          <p:cNvPr id="19" name="TextBox 40"/>
          <p:cNvSpPr txBox="1"/>
          <p:nvPr/>
        </p:nvSpPr>
        <p:spPr>
          <a:xfrm>
            <a:off x="4964015" y="3112405"/>
            <a:ext cx="2655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Prior Knowledge</a:t>
            </a:r>
          </a:p>
          <a:p>
            <a:pPr algn="ctr"/>
            <a:r>
              <a:rPr lang="en-US" dirty="0"/>
              <a:t>(e.g., physics, materials, ..)</a:t>
            </a:r>
          </a:p>
        </p:txBody>
      </p:sp>
      <p:pic>
        <p:nvPicPr>
          <p:cNvPr id="4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49" y="2006719"/>
            <a:ext cx="1153799" cy="1090063"/>
          </a:xfrm>
          <a:prstGeom prst="rect">
            <a:avLst/>
          </a:prstGeom>
        </p:spPr>
      </p:pic>
      <p:sp>
        <p:nvSpPr>
          <p:cNvPr id="8" name="TextBox 35"/>
          <p:cNvSpPr txBox="1"/>
          <p:nvPr/>
        </p:nvSpPr>
        <p:spPr>
          <a:xfrm>
            <a:off x="4592747" y="2049453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21" name="TextBox 38"/>
          <p:cNvSpPr txBox="1"/>
          <p:nvPr/>
        </p:nvSpPr>
        <p:spPr>
          <a:xfrm>
            <a:off x="1766768" y="3174616"/>
            <a:ext cx="2690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(e.g., images of bedrooms)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Modelos</a:t>
            </a:r>
            <a:r>
              <a:rPr lang="en-US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Generativos</a:t>
            </a:r>
            <a:r>
              <a:rPr lang="en-US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Estatísticos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25410" y="2068456"/>
            <a:ext cx="2178869" cy="1028325"/>
            <a:chOff x="2537932" y="2494396"/>
            <a:chExt cx="2905158" cy="1371100"/>
          </a:xfrm>
        </p:grpSpPr>
        <p:pic>
          <p:nvPicPr>
            <p:cNvPr id="3" name="Picture 2" descr="bedroom containing various item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7932" y="2505434"/>
              <a:ext cx="776192" cy="51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7969" y="2504264"/>
              <a:ext cx="817178" cy="5447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9024" y="2494396"/>
              <a:ext cx="880226" cy="58486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2303" y="3251638"/>
              <a:ext cx="920787" cy="61385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31765" y="3328111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5333" y="3190116"/>
              <a:ext cx="670971" cy="674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13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3586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800" dirty="0"/>
              <a:t>Um modelo estatístico generativo é uma </a:t>
            </a:r>
            <a:r>
              <a:rPr lang="pt-PT" sz="1800" b="1" dirty="0"/>
              <a:t>distribuição de probabilidade </a:t>
            </a:r>
            <a:r>
              <a:rPr lang="pt-PT" sz="1800" dirty="0"/>
              <a:t>p(x) </a:t>
            </a:r>
          </a:p>
          <a:p>
            <a:r>
              <a:rPr lang="pt-PT" sz="1600" dirty="0"/>
              <a:t>Dados: amostras (por exemplo, imagens de quartos) ;</a:t>
            </a:r>
          </a:p>
          <a:p>
            <a:r>
              <a:rPr lang="pt-PT" sz="1600" dirty="0"/>
              <a:t>Conhecimento prévio: forma paramétrica (por exemplo, gaussiana?), função de perda (por exemplo, máxima verossimilhança - </a:t>
            </a:r>
            <a:r>
              <a:rPr lang="pt-PT" sz="1600" dirty="0" err="1"/>
              <a:t>likelihood</a:t>
            </a:r>
            <a:r>
              <a:rPr lang="pt-PT" sz="1600" dirty="0"/>
              <a:t>?), algoritmo de otimização, etc.</a:t>
            </a:r>
            <a:endParaRPr lang="en-US" sz="16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br>
              <a:rPr lang="en-US" sz="1400" dirty="0"/>
            </a:br>
            <a:r>
              <a:rPr lang="en-US" sz="1800" dirty="0" err="1"/>
              <a:t>É</a:t>
            </a:r>
            <a:r>
              <a:rPr lang="en-US" sz="1800" dirty="0"/>
              <a:t> </a:t>
            </a:r>
            <a:r>
              <a:rPr lang="en-US" sz="1800" dirty="0" err="1"/>
              <a:t>generativo</a:t>
            </a:r>
            <a:r>
              <a:rPr lang="en-US" sz="1800" dirty="0"/>
              <a:t> </a:t>
            </a:r>
            <a:r>
              <a:rPr lang="en-US" sz="1800" dirty="0" err="1"/>
              <a:t>porque</a:t>
            </a:r>
            <a:r>
              <a:rPr lang="en-US" sz="1800" dirty="0"/>
              <a:t> a </a:t>
            </a:r>
            <a:r>
              <a:rPr lang="en-US" sz="1800" dirty="0" err="1"/>
              <a:t>amostragem</a:t>
            </a:r>
            <a:r>
              <a:rPr lang="en-US" sz="1800" dirty="0"/>
              <a:t> de p(x) </a:t>
            </a:r>
            <a:r>
              <a:rPr lang="en-US" sz="1800" b="1" dirty="0" err="1">
                <a:solidFill>
                  <a:srgbClr val="FF0000"/>
                </a:solidFill>
              </a:rPr>
              <a:t>gera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novas</a:t>
            </a:r>
            <a:r>
              <a:rPr lang="en-US" sz="1800" b="1" dirty="0">
                <a:solidFill>
                  <a:srgbClr val="FF0000"/>
                </a:solidFill>
              </a:rPr>
              <a:t> imagens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8650" y="276225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Futura Medium" charset="0"/>
                <a:cs typeface="Futura Medium" charset="0"/>
              </a:rPr>
              <a:t>Modelos</a:t>
            </a:r>
            <a:r>
              <a:rPr lang="en-US" dirty="0">
                <a:ea typeface="Futura Medium" charset="0"/>
                <a:cs typeface="Futura Medium" charset="0"/>
              </a:rPr>
              <a:t> </a:t>
            </a:r>
            <a:r>
              <a:rPr lang="en-US" dirty="0" err="1">
                <a:ea typeface="Futura Medium" charset="0"/>
                <a:cs typeface="Futura Medium" charset="0"/>
              </a:rPr>
              <a:t>Generativos</a:t>
            </a:r>
            <a:r>
              <a:rPr lang="en-US" dirty="0">
                <a:ea typeface="Futura Medium" charset="0"/>
                <a:cs typeface="Futura Medium" charset="0"/>
              </a:rPr>
              <a:t> </a:t>
            </a:r>
            <a:r>
              <a:rPr lang="en-US" dirty="0" err="1">
                <a:ea typeface="Futura Medium" charset="0"/>
                <a:cs typeface="Futura Medium" charset="0"/>
              </a:rPr>
              <a:t>Estatísticos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210708" y="3028950"/>
            <a:ext cx="2379451" cy="369332"/>
            <a:chOff x="7448601" y="4815463"/>
            <a:chExt cx="3172600" cy="492443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469159" y="4815463"/>
              <a:ext cx="215204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p(x)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3413148" y="2689440"/>
            <a:ext cx="1700759" cy="9774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 probability distribution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</a:rPr>
              <a:t>p(x)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93923" y="2868578"/>
            <a:ext cx="2522425" cy="723659"/>
            <a:chOff x="1058564" y="3821595"/>
            <a:chExt cx="3363233" cy="964879"/>
          </a:xfrm>
        </p:grpSpPr>
        <p:grpSp>
          <p:nvGrpSpPr>
            <p:cNvPr id="36" name="Group 35"/>
            <p:cNvGrpSpPr/>
            <p:nvPr/>
          </p:nvGrpSpPr>
          <p:grpSpPr>
            <a:xfrm>
              <a:off x="1058564" y="4073203"/>
              <a:ext cx="3363233" cy="492443"/>
              <a:chOff x="1602306" y="4815463"/>
              <a:chExt cx="3363233" cy="492443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4127733" y="5031542"/>
                <a:ext cx="83780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602306" y="4815463"/>
                <a:ext cx="121614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Image x</a:t>
                </a:r>
              </a:p>
            </p:txBody>
          </p:sp>
        </p:grpSp>
        <p:pic>
          <p:nvPicPr>
            <p:cNvPr id="15" name="Picture 14" descr="bedroom containing various item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9549" y="3821595"/>
              <a:ext cx="1446595" cy="964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140027" y="4286428"/>
            <a:ext cx="2434727" cy="698294"/>
            <a:chOff x="2853369" y="5712062"/>
            <a:chExt cx="3246303" cy="931059"/>
          </a:xfrm>
        </p:grpSpPr>
        <p:pic>
          <p:nvPicPr>
            <p:cNvPr id="2050" name="Picture 2" descr="beige bed with mattres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369" y="5720148"/>
              <a:ext cx="1182838" cy="887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ite bedspread on black metal b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782" y="5712062"/>
              <a:ext cx="1395890" cy="93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74545" y="6015210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4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74250"/>
            <a:ext cx="7886700" cy="994172"/>
          </a:xfrm>
        </p:spPr>
        <p:txBody>
          <a:bodyPr/>
          <a:lstStyle/>
          <a:p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Discriminativos</a:t>
            </a:r>
            <a:r>
              <a:rPr lang="en-US" dirty="0">
                <a:latin typeface="+mj-lt"/>
                <a:ea typeface="Futura Medium" charset="0"/>
                <a:cs typeface="Futura Medium" charset="0"/>
              </a:rPr>
              <a:t> vs. </a:t>
            </a:r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Generativos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1328" y="48308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96907" y="3610228"/>
            <a:ext cx="5151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A </a:t>
            </a:r>
            <a:r>
              <a:rPr lang="en-US" sz="1400" dirty="0" err="1"/>
              <a:t>imagem</a:t>
            </a:r>
            <a:r>
              <a:rPr lang="en-US" sz="1400" dirty="0"/>
              <a:t> X </a:t>
            </a: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dirty="0" err="1"/>
              <a:t>dada</a:t>
            </a:r>
            <a:r>
              <a:rPr lang="en-US" sz="1400" dirty="0"/>
              <a:t>. </a:t>
            </a:r>
            <a:r>
              <a:rPr lang="en-US" sz="1400" dirty="0" err="1"/>
              <a:t>Objetivo</a:t>
            </a:r>
            <a:r>
              <a:rPr lang="en-US" sz="1400" dirty="0"/>
              <a:t>: </a:t>
            </a:r>
            <a:r>
              <a:rPr lang="en-US" sz="1400" dirty="0" err="1"/>
              <a:t>limite</a:t>
            </a:r>
            <a:r>
              <a:rPr lang="en-US" sz="1400" dirty="0"/>
              <a:t> de </a:t>
            </a:r>
            <a:r>
              <a:rPr lang="en-US" sz="1400" dirty="0" err="1"/>
              <a:t>decisão</a:t>
            </a:r>
            <a:r>
              <a:rPr lang="en-US" sz="1400" dirty="0"/>
              <a:t>, via </a:t>
            </a:r>
            <a:r>
              <a:rPr lang="en-US" sz="1400" dirty="0" err="1"/>
              <a:t>distribuição</a:t>
            </a:r>
            <a:r>
              <a:rPr lang="en-US" sz="1400" dirty="0"/>
              <a:t> </a:t>
            </a:r>
            <a:r>
              <a:rPr lang="en-US" sz="1400" dirty="0" err="1"/>
              <a:t>condicional</a:t>
            </a:r>
            <a:r>
              <a:rPr lang="en-US" sz="1400" dirty="0"/>
              <a:t> </a:t>
            </a:r>
            <a:r>
              <a:rPr lang="en-US" sz="1400" dirty="0" err="1"/>
              <a:t>sobre</a:t>
            </a:r>
            <a:r>
              <a:rPr lang="en-US" sz="1400" dirty="0"/>
              <a:t> o </a:t>
            </a:r>
            <a:r>
              <a:rPr lang="en-US" sz="1400" dirty="0" err="1"/>
              <a:t>rótulo</a:t>
            </a:r>
            <a:r>
              <a:rPr lang="en-US" sz="1400" dirty="0"/>
              <a:t> 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Ex: logistic regression, convolutional net, etc.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290954" y="1707204"/>
            <a:ext cx="24893" cy="2870604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199876" y="1698094"/>
            <a:ext cx="2256429" cy="1409825"/>
            <a:chOff x="2674708" y="1751552"/>
            <a:chExt cx="3008572" cy="1879766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674708" y="1751552"/>
              <a:ext cx="2484545" cy="1879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 rot="19390998">
              <a:off x="3099409" y="2347881"/>
              <a:ext cx="2583871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Decision boundary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53886" y="1132581"/>
            <a:ext cx="514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Discriminative</a:t>
            </a:r>
            <a:r>
              <a:rPr lang="en-US" dirty="0"/>
              <a:t>: classify bedroom vs. dining room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23963" y="1132878"/>
            <a:ext cx="235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Generative</a:t>
            </a:r>
            <a:r>
              <a:rPr lang="en-US" dirty="0"/>
              <a:t>: generate 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560853" y="3773102"/>
            <a:ext cx="3193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entrada X não é dada. Requer um modelo da </a:t>
            </a:r>
            <a:r>
              <a:rPr lang="pt-PT" b="1" dirty="0"/>
              <a:t>distribuição conjunta </a:t>
            </a:r>
            <a:r>
              <a:rPr lang="pt-PT" dirty="0"/>
              <a:t>sobre X e Y</a:t>
            </a:r>
            <a:endParaRPr lang="en-US" dirty="0"/>
          </a:p>
          <a:p>
            <a:endParaRPr lang="en-US" dirty="0"/>
          </a:p>
        </p:txBody>
      </p:sp>
      <p:pic>
        <p:nvPicPr>
          <p:cNvPr id="46" name="Picture 2" descr="beige bed with mattr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627" y="1894457"/>
            <a:ext cx="1195361" cy="8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bedroom containing various i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8084" y="2791980"/>
            <a:ext cx="1084946" cy="72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59" y="2145848"/>
            <a:ext cx="1168736" cy="7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tangular brown wooden table with tabled near window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2"/>
          <a:stretch/>
        </p:blipFill>
        <p:spPr bwMode="auto">
          <a:xfrm>
            <a:off x="1582407" y="1551116"/>
            <a:ext cx="657043" cy="72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92116" y="4236171"/>
            <a:ext cx="4855907" cy="499155"/>
            <a:chOff x="522821" y="5645050"/>
            <a:chExt cx="6474542" cy="665540"/>
          </a:xfrm>
        </p:grpSpPr>
        <p:grpSp>
          <p:nvGrpSpPr>
            <p:cNvPr id="27" name="Group 8"/>
            <p:cNvGrpSpPr/>
            <p:nvPr/>
          </p:nvGrpSpPr>
          <p:grpSpPr>
            <a:xfrm>
              <a:off x="522821" y="5742018"/>
              <a:ext cx="6474542" cy="446071"/>
              <a:chOff x="292269" y="5274782"/>
              <a:chExt cx="6474542" cy="446071"/>
            </a:xfrm>
          </p:grpSpPr>
          <p:sp>
            <p:nvSpPr>
              <p:cNvPr id="4" name="TextBox 9"/>
              <p:cNvSpPr txBox="1"/>
              <p:nvPr/>
            </p:nvSpPr>
            <p:spPr>
              <a:xfrm>
                <a:off x="292269" y="5282471"/>
                <a:ext cx="6474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P(Y = Bedroom | X=            ) = 0.0001</a:t>
                </a:r>
              </a:p>
            </p:txBody>
          </p:sp>
          <p:pic>
            <p:nvPicPr>
              <p:cNvPr id="26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6702" y="5274782"/>
                <a:ext cx="594761" cy="446071"/>
              </a:xfrm>
              <a:prstGeom prst="rect">
                <a:avLst/>
              </a:prstGeom>
            </p:spPr>
          </p:pic>
        </p:grpSp>
        <p:pic>
          <p:nvPicPr>
            <p:cNvPr id="5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402" y="5645050"/>
              <a:ext cx="997811" cy="66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494268" y="4703201"/>
            <a:ext cx="3445005" cy="407016"/>
            <a:chOff x="7331049" y="5680409"/>
            <a:chExt cx="6474542" cy="677957"/>
          </a:xfrm>
        </p:grpSpPr>
        <p:grpSp>
          <p:nvGrpSpPr>
            <p:cNvPr id="65" name="Group 8"/>
            <p:cNvGrpSpPr/>
            <p:nvPr/>
          </p:nvGrpSpPr>
          <p:grpSpPr>
            <a:xfrm>
              <a:off x="7331049" y="5680409"/>
              <a:ext cx="6474542" cy="672439"/>
              <a:chOff x="292269" y="5170915"/>
              <a:chExt cx="6474542" cy="672439"/>
            </a:xfrm>
          </p:grpSpPr>
          <p:sp>
            <p:nvSpPr>
              <p:cNvPr id="66" name="TextBox 9"/>
              <p:cNvSpPr txBox="1"/>
              <p:nvPr/>
            </p:nvSpPr>
            <p:spPr>
              <a:xfrm>
                <a:off x="292269" y="5282471"/>
                <a:ext cx="647454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P(Y = Bedroom , X=            ) = 0.0002</a:t>
                </a:r>
              </a:p>
            </p:txBody>
          </p:sp>
          <p:pic>
            <p:nvPicPr>
              <p:cNvPr id="67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8051" y="5170915"/>
                <a:ext cx="896585" cy="672439"/>
              </a:xfrm>
              <a:prstGeom prst="rect">
                <a:avLst/>
              </a:prstGeom>
            </p:spPr>
          </p:pic>
        </p:grpSp>
        <p:pic>
          <p:nvPicPr>
            <p:cNvPr id="5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0783" y="5692826"/>
              <a:ext cx="896585" cy="66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5514244" y="1629028"/>
            <a:ext cx="3407393" cy="2013240"/>
            <a:chOff x="7417741" y="2126143"/>
            <a:chExt cx="4543191" cy="2684320"/>
          </a:xfrm>
        </p:grpSpPr>
        <p:grpSp>
          <p:nvGrpSpPr>
            <p:cNvPr id="13" name="Group 12"/>
            <p:cNvGrpSpPr/>
            <p:nvPr/>
          </p:nvGrpSpPr>
          <p:grpSpPr>
            <a:xfrm>
              <a:off x="7417741" y="2239272"/>
              <a:ext cx="4477776" cy="2407392"/>
              <a:chOff x="7417741" y="2239272"/>
              <a:chExt cx="4477776" cy="2407392"/>
            </a:xfrm>
          </p:grpSpPr>
          <p:grpSp>
            <p:nvGrpSpPr>
              <p:cNvPr id="49" name="Group 32"/>
              <p:cNvGrpSpPr/>
              <p:nvPr/>
            </p:nvGrpSpPr>
            <p:grpSpPr>
              <a:xfrm>
                <a:off x="7417741" y="2246570"/>
                <a:ext cx="4303753" cy="1797724"/>
                <a:chOff x="7412986" y="2528528"/>
                <a:chExt cx="4303753" cy="1797724"/>
              </a:xfrm>
            </p:grpSpPr>
            <p:sp>
              <p:nvSpPr>
                <p:cNvPr id="41" name="TextBox 53"/>
                <p:cNvSpPr txBox="1"/>
                <p:nvPr/>
              </p:nvSpPr>
              <p:spPr>
                <a:xfrm>
                  <a:off x="8919223" y="3926143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  <p:sp>
              <p:nvSpPr>
                <p:cNvPr id="42" name="TextBox 54"/>
                <p:cNvSpPr txBox="1"/>
                <p:nvPr/>
              </p:nvSpPr>
              <p:spPr>
                <a:xfrm>
                  <a:off x="11310216" y="3888517"/>
                  <a:ext cx="4065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  <p:sp>
              <p:nvSpPr>
                <p:cNvPr id="44" name="TextBox 55"/>
                <p:cNvSpPr txBox="1"/>
                <p:nvPr/>
              </p:nvSpPr>
              <p:spPr>
                <a:xfrm>
                  <a:off x="7412986" y="2528528"/>
                  <a:ext cx="1099020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Y=B , X=  </a:t>
                  </a:r>
                </a:p>
              </p:txBody>
            </p:sp>
          </p:grp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10"/>
              <a:srcRect l="27576" r="23697" b="33117"/>
              <a:stretch/>
            </p:blipFill>
            <p:spPr>
              <a:xfrm>
                <a:off x="8641147" y="3076055"/>
                <a:ext cx="918891" cy="659605"/>
              </a:xfrm>
              <a:prstGeom prst="rect">
                <a:avLst/>
              </a:prstGeom>
            </p:spPr>
          </p:pic>
          <p:sp>
            <p:nvSpPr>
              <p:cNvPr id="43" name="TextBox 55"/>
              <p:cNvSpPr txBox="1"/>
              <p:nvPr/>
            </p:nvSpPr>
            <p:spPr>
              <a:xfrm>
                <a:off x="7455412" y="3120449"/>
                <a:ext cx="10477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Y=B , X= </a:t>
                </a:r>
              </a:p>
            </p:txBody>
          </p:sp>
          <p:sp>
            <p:nvSpPr>
              <p:cNvPr id="50" name="TextBox 55"/>
              <p:cNvSpPr txBox="1"/>
              <p:nvPr/>
            </p:nvSpPr>
            <p:spPr>
              <a:xfrm>
                <a:off x="9774902" y="2239272"/>
                <a:ext cx="1113980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Y=D , X=  </a:t>
                </a: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10"/>
              <a:srcRect l="27576" r="23697" b="33117"/>
              <a:stretch/>
            </p:blipFill>
            <p:spPr>
              <a:xfrm>
                <a:off x="10976626" y="3023143"/>
                <a:ext cx="918891" cy="659605"/>
              </a:xfrm>
              <a:prstGeom prst="rect">
                <a:avLst/>
              </a:prstGeom>
            </p:spPr>
          </p:pic>
          <p:sp>
            <p:nvSpPr>
              <p:cNvPr id="52" name="TextBox 55"/>
              <p:cNvSpPr txBox="1"/>
              <p:nvPr/>
            </p:nvSpPr>
            <p:spPr>
              <a:xfrm>
                <a:off x="9774902" y="3121635"/>
                <a:ext cx="106268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Y=D , X= </a:t>
                </a:r>
              </a:p>
            </p:txBody>
          </p:sp>
          <p:sp>
            <p:nvSpPr>
              <p:cNvPr id="53" name="TextBox 55"/>
              <p:cNvSpPr txBox="1"/>
              <p:nvPr/>
            </p:nvSpPr>
            <p:spPr>
              <a:xfrm>
                <a:off x="7493084" y="4246555"/>
                <a:ext cx="10477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Y=B , X= </a:t>
                </a:r>
              </a:p>
            </p:txBody>
          </p:sp>
          <p:sp>
            <p:nvSpPr>
              <p:cNvPr id="62" name="TextBox 55"/>
              <p:cNvSpPr txBox="1"/>
              <p:nvPr/>
            </p:nvSpPr>
            <p:spPr>
              <a:xfrm>
                <a:off x="9824849" y="4246555"/>
                <a:ext cx="106268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Y=D , X= 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20012" y="3023144"/>
              <a:ext cx="971111" cy="71251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20123" y="2998721"/>
              <a:ext cx="975393" cy="679947"/>
            </a:xfrm>
            <a:prstGeom prst="rect">
              <a:avLst/>
            </a:prstGeom>
          </p:spPr>
        </p:pic>
        <p:pic>
          <p:nvPicPr>
            <p:cNvPr id="56" name="Picture 2" descr="beige bed with mattres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146" y="4096916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eige bed with mattress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373" y="4099044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6985" y="2239575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626" y="2126143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942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ítulo 1">
            <a:extLst>
              <a:ext uri="{FF2B5EF4-FFF2-40B4-BE49-F238E27FC236}">
                <a16:creationId xmlns:a16="http://schemas.microsoft.com/office/drawing/2014/main" id="{C7EE2D7B-FC13-B548-8747-36033F356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Taxonomia dos Modelos Generativos</a:t>
            </a:r>
          </a:p>
        </p:txBody>
      </p:sp>
      <p:pic>
        <p:nvPicPr>
          <p:cNvPr id="31746" name="Picture 2" descr="C:\Users\Jlopes\Desktop\GANS\GANS\Screen Shot 2019-07-05 at 11.16.18.png">
            <a:extLst>
              <a:ext uri="{FF2B5EF4-FFF2-40B4-BE49-F238E27FC236}">
                <a16:creationId xmlns:a16="http://schemas.microsoft.com/office/drawing/2014/main" id="{1FD1A41A-7764-E046-950B-F19D3E7D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77" y="913591"/>
            <a:ext cx="7343951" cy="3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61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231060" y="1803074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2168640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Gotham HTF Book"/>
                <a:cs typeface="Gotham HTF Book"/>
              </a:rPr>
              <a:t>Problema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: Desejo fazer amostragem a partir de uma distribuição de treinamento complexa e de alta dimensão.</a:t>
            </a:r>
          </a:p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Não existe uma maneira direta de fazer isso!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 </a:t>
            </a:r>
          </a:p>
        </p:txBody>
      </p:sp>
    </p:spTree>
    <p:extLst>
      <p:ext uri="{BB962C8B-B14F-4D97-AF65-F5344CB8AC3E}">
        <p14:creationId xmlns:p14="http://schemas.microsoft.com/office/powerpoint/2010/main" val="35172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4177271" y="2757815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tângulo 4"/>
          <p:cNvSpPr/>
          <p:nvPr/>
        </p:nvSpPr>
        <p:spPr>
          <a:xfrm>
            <a:off x="1278306" y="1628668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Gotham HTF Book"/>
                <a:cs typeface="Gotham HTF Book"/>
              </a:rPr>
              <a:t>Problema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: Desejo fazer amostragem a partir de uma distribuição de treinamento complexa e de alta dimensão. Não existe uma maneira direta de fazer isso!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 </a:t>
            </a:r>
          </a:p>
        </p:txBody>
      </p:sp>
      <p:sp>
        <p:nvSpPr>
          <p:cNvPr id="12" name="Retângulo 4">
            <a:extLst>
              <a:ext uri="{FF2B5EF4-FFF2-40B4-BE49-F238E27FC236}">
                <a16:creationId xmlns:a16="http://schemas.microsoft.com/office/drawing/2014/main" id="{6DB99F21-4D31-394D-9539-43FBA147F74B}"/>
              </a:ext>
            </a:extLst>
          </p:cNvPr>
          <p:cNvSpPr/>
          <p:nvPr/>
        </p:nvSpPr>
        <p:spPr>
          <a:xfrm>
            <a:off x="1278306" y="3168900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/>
                </a:solidFill>
                <a:latin typeface="Gotham HTF Book"/>
                <a:cs typeface="Gotham HTF Book"/>
              </a:rPr>
              <a:t>Solução: 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Amostra de distribuições simples, por exemplo, ruído aleatório. Aprenda a transformação para a distribuição de treinamento.</a:t>
            </a:r>
          </a:p>
        </p:txBody>
      </p:sp>
    </p:spTree>
    <p:extLst>
      <p:ext uri="{BB962C8B-B14F-4D97-AF65-F5344CB8AC3E}">
        <p14:creationId xmlns:p14="http://schemas.microsoft.com/office/powerpoint/2010/main" val="244536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231060" y="1224850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1292474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latin typeface="Gotham HTF Book"/>
                <a:cs typeface="Gotham HTF Book"/>
              </a:rPr>
              <a:t>Pergunta: </a:t>
            </a:r>
            <a:r>
              <a:rPr lang="pt-BR" dirty="0">
                <a:solidFill>
                  <a:schemeClr val="tx1"/>
                </a:solidFill>
                <a:latin typeface="Gotham HTF Book"/>
                <a:cs typeface="Gotham HTF Book"/>
              </a:rPr>
              <a:t>O que podemos usar para representar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Gotham HTF Book"/>
                <a:cs typeface="Gotham HTF Book"/>
              </a:rPr>
              <a:t>função de transformação?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 </a:t>
            </a:r>
          </a:p>
        </p:txBody>
      </p:sp>
      <p:pic>
        <p:nvPicPr>
          <p:cNvPr id="8" name="Picture 2" descr="C:\Users\Jlopes\Desktop\GANS\GANS\Screen Shot 2019-07-05 at 11.25.15.png">
            <a:extLst>
              <a:ext uri="{FF2B5EF4-FFF2-40B4-BE49-F238E27FC236}">
                <a16:creationId xmlns:a16="http://schemas.microsoft.com/office/drawing/2014/main" id="{0DBC2A70-53A5-6449-8022-9EEF6E90A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93" y="2372725"/>
            <a:ext cx="4171310" cy="223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1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ítulo 1">
            <a:extLst>
              <a:ext uri="{FF2B5EF4-FFF2-40B4-BE49-F238E27FC236}">
                <a16:creationId xmlns:a16="http://schemas.microsoft.com/office/drawing/2014/main" id="{B2B7BECE-CCAF-1047-8B5A-92E792C5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2770" name="Picture 3" descr="C:\Users\Jlopes\Desktop\GANS\GANS\Screen Shot 2019-07-05 at 11.15.32.png">
            <a:extLst>
              <a:ext uri="{FF2B5EF4-FFF2-40B4-BE49-F238E27FC236}">
                <a16:creationId xmlns:a16="http://schemas.microsoft.com/office/drawing/2014/main" id="{F3D8E097-536E-8849-8A9E-FE5E35B26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716088"/>
            <a:ext cx="6864350" cy="252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78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ítulo 1">
            <a:extLst>
              <a:ext uri="{FF2B5EF4-FFF2-40B4-BE49-F238E27FC236}">
                <a16:creationId xmlns:a16="http://schemas.microsoft.com/office/drawing/2014/main" id="{77D051DA-13AA-E842-A15E-4FC12F1C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4818" name="Picture 2" descr="C:\Users\Jlopes\Desktop\GANS\GANS\Screen Shot 2019-07-05 at 11.25.15.png">
            <a:extLst>
              <a:ext uri="{FF2B5EF4-FFF2-40B4-BE49-F238E27FC236}">
                <a16:creationId xmlns:a16="http://schemas.microsoft.com/office/drawing/2014/main" id="{FA555ED4-A4BD-D945-A1F6-FC4DB658B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179810"/>
            <a:ext cx="6864350" cy="367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77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ítulo 1">
            <a:extLst>
              <a:ext uri="{FF2B5EF4-FFF2-40B4-BE49-F238E27FC236}">
                <a16:creationId xmlns:a16="http://schemas.microsoft.com/office/drawing/2014/main" id="{90B6DF06-14F1-BB4F-9B0D-1D2A069C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5842" name="Picture 2" descr="C:\Users\Jlopes\Desktop\GANS\GANS\Screen Shot 2019-07-05 at 11.25.22.png">
            <a:extLst>
              <a:ext uri="{FF2B5EF4-FFF2-40B4-BE49-F238E27FC236}">
                <a16:creationId xmlns:a16="http://schemas.microsoft.com/office/drawing/2014/main" id="{92D28921-BBA8-A44F-BACF-52268A9B1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94" y="1130709"/>
            <a:ext cx="6864350" cy="316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06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3834881"/>
            <a:ext cx="9144000" cy="5143500"/>
          </a:xfrm>
          <a:prstGeom prst="rect">
            <a:avLst/>
          </a:prstGeom>
        </p:spPr>
      </p:pic>
      <p:pic>
        <p:nvPicPr>
          <p:cNvPr id="12" name="Imagem 8">
            <a:extLst>
              <a:ext uri="{FF2B5EF4-FFF2-40B4-BE49-F238E27FC236}">
                <a16:creationId xmlns:a16="http://schemas.microsoft.com/office/drawing/2014/main" id="{3812BFF3-DE3A-1E49-A83B-16C93D5F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29" y="2479531"/>
            <a:ext cx="2941011" cy="233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0">
            <a:extLst>
              <a:ext uri="{FF2B5EF4-FFF2-40B4-BE49-F238E27FC236}">
                <a16:creationId xmlns:a16="http://schemas.microsoft.com/office/drawing/2014/main" id="{6A7D33E7-0E38-6549-B8B6-907AF468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95" y="2445216"/>
            <a:ext cx="2249705" cy="236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2">
            <a:extLst>
              <a:ext uri="{FF2B5EF4-FFF2-40B4-BE49-F238E27FC236}">
                <a16:creationId xmlns:a16="http://schemas.microsoft.com/office/drawing/2014/main" id="{8F38961F-5253-884F-BBF4-3B48D0BF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05" y="349925"/>
            <a:ext cx="2069295" cy="246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06DDAD67-E913-1342-97F5-E4E3A14F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21" y="358538"/>
            <a:ext cx="1875903" cy="24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>
            <a:extLst>
              <a:ext uri="{FF2B5EF4-FFF2-40B4-BE49-F238E27FC236}">
                <a16:creationId xmlns:a16="http://schemas.microsoft.com/office/drawing/2014/main" id="{BCF5BA39-29A0-0C49-87E2-1C8B644F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2" y="358538"/>
            <a:ext cx="4192789" cy="244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FB5755B6-3DED-AD4B-855A-B4B8E1856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50" y="2636160"/>
            <a:ext cx="334096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400" dirty="0"/>
          </a:p>
          <a:p>
            <a:r>
              <a:rPr lang="en-US" altLang="en-US" sz="1200" b="1" dirty="0"/>
              <a:t>Chief Data Officer </a:t>
            </a:r>
            <a:r>
              <a:rPr lang="en-US" altLang="en-US" sz="1200" dirty="0"/>
              <a:t>@ Lambda3</a:t>
            </a:r>
          </a:p>
          <a:p>
            <a:r>
              <a:rPr lang="en-US" altLang="en-US" sz="1200" b="1" dirty="0"/>
              <a:t>Professor de </a:t>
            </a:r>
            <a:r>
              <a:rPr lang="en-US" altLang="en-US" sz="1200" b="1" dirty="0" err="1"/>
              <a:t>graduação</a:t>
            </a:r>
            <a:r>
              <a:rPr lang="en-US" altLang="en-US" sz="1200" b="1" dirty="0"/>
              <a:t> e MBA</a:t>
            </a:r>
            <a:r>
              <a:rPr lang="en-US" altLang="en-US" sz="1200" dirty="0"/>
              <a:t> @ FIAP</a:t>
            </a:r>
          </a:p>
          <a:p>
            <a:r>
              <a:rPr lang="en-US" altLang="en-US" sz="1200" b="1" dirty="0"/>
              <a:t>Most Valuable Professional </a:t>
            </a:r>
            <a:r>
              <a:rPr lang="en-US" altLang="en-US" sz="1200" dirty="0"/>
              <a:t>– AI @Microsoft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Doutor</a:t>
            </a:r>
            <a:r>
              <a:rPr lang="en-US" altLang="en-US" sz="1200" dirty="0"/>
              <a:t> em </a:t>
            </a:r>
            <a:r>
              <a:rPr lang="en-US" altLang="en-US" sz="1200" dirty="0" err="1"/>
              <a:t>Engenharia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Elétrica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Computação</a:t>
            </a:r>
            <a:r>
              <a:rPr lang="en-US" altLang="en-US" sz="1200" dirty="0"/>
              <a:t> pela </a:t>
            </a:r>
            <a:r>
              <a:rPr lang="en-US" altLang="en-US" sz="1200" dirty="0" err="1"/>
              <a:t>Universidade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Presbiteriana</a:t>
            </a:r>
            <a:r>
              <a:rPr lang="en-US" altLang="en-US" sz="1200" dirty="0"/>
              <a:t> Mackenzie (UPM)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Organizador</a:t>
            </a:r>
            <a:r>
              <a:rPr lang="en-US" altLang="en-US" sz="1200" dirty="0"/>
              <a:t> da </a:t>
            </a:r>
            <a:r>
              <a:rPr lang="en-US" altLang="en-US" sz="1200" dirty="0" err="1"/>
              <a:t>comunidade</a:t>
            </a:r>
            <a:r>
              <a:rPr lang="en-US" altLang="en-US" sz="1200" dirty="0"/>
              <a:t> AI </a:t>
            </a:r>
            <a:r>
              <a:rPr lang="en-US" altLang="en-US" sz="1200" dirty="0" err="1"/>
              <a:t>Brasil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pesquisador</a:t>
            </a:r>
            <a:r>
              <a:rPr lang="en-US" altLang="en-US" sz="1200" dirty="0"/>
              <a:t> em Machine e Deep Learning</a:t>
            </a:r>
          </a:p>
          <a:p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83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ED741-A158-5F45-9209-A9F71A10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7" y="774752"/>
            <a:ext cx="7594121" cy="42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9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43C28-6761-5A4D-90AF-22191B54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98" y="727787"/>
            <a:ext cx="7988842" cy="4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20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F455D-77B9-CB4C-82FA-5EBBADFE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566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8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>
            <a:extLst>
              <a:ext uri="{FF2B5EF4-FFF2-40B4-BE49-F238E27FC236}">
                <a16:creationId xmlns:a16="http://schemas.microsoft.com/office/drawing/2014/main" id="{F571D001-F443-B745-B9DC-65A46EE6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6866" name="Picture 2" descr="C:\Users\Jlopes\Desktop\GANS\GANS\Screen Shot 2019-07-05 at 11.26.47.png">
            <a:extLst>
              <a:ext uri="{FF2B5EF4-FFF2-40B4-BE49-F238E27FC236}">
                <a16:creationId xmlns:a16="http://schemas.microsoft.com/office/drawing/2014/main" id="{C995C0D3-E584-9147-9E8C-1082A829B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03" y="822985"/>
            <a:ext cx="6864350" cy="412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059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ítulo 1">
            <a:extLst>
              <a:ext uri="{FF2B5EF4-FFF2-40B4-BE49-F238E27FC236}">
                <a16:creationId xmlns:a16="http://schemas.microsoft.com/office/drawing/2014/main" id="{A467B99E-A461-B54D-AF9C-A605BF98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7890" name="Picture 2" descr="C:\Users\Jlopes\Desktop\GANS\GANS\Screen Shot 2019-07-05 at 11.27.00.png">
            <a:extLst>
              <a:ext uri="{FF2B5EF4-FFF2-40B4-BE49-F238E27FC236}">
                <a16:creationId xmlns:a16="http://schemas.microsoft.com/office/drawing/2014/main" id="{96EF2F04-674B-2C44-87A6-55EEE096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95" y="923265"/>
            <a:ext cx="6864350" cy="40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549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>
            <a:extLst>
              <a:ext uri="{FF2B5EF4-FFF2-40B4-BE49-F238E27FC236}">
                <a16:creationId xmlns:a16="http://schemas.microsoft.com/office/drawing/2014/main" id="{041F95B3-8BEB-6D4A-AB9F-9E4A9DD4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8914" name="Picture 2" descr="C:\Users\Jlopes\Desktop\GANS\GANS\Screen Shot 2019-07-05 at 11.27.08.png">
            <a:extLst>
              <a:ext uri="{FF2B5EF4-FFF2-40B4-BE49-F238E27FC236}">
                <a16:creationId xmlns:a16="http://schemas.microsoft.com/office/drawing/2014/main" id="{36AA5EFC-D2D3-1C4B-B6A0-820023E0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37" y="1030519"/>
            <a:ext cx="6854816" cy="370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60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>
            <a:extLst>
              <a:ext uri="{FF2B5EF4-FFF2-40B4-BE49-F238E27FC236}">
                <a16:creationId xmlns:a16="http://schemas.microsoft.com/office/drawing/2014/main" id="{041F95B3-8BEB-6D4A-AB9F-9E4A9DD4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84E34-AEA8-BF44-A6A8-7D02C590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7" y="995081"/>
            <a:ext cx="7377718" cy="37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82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>
            <a:extLst>
              <a:ext uri="{FF2B5EF4-FFF2-40B4-BE49-F238E27FC236}">
                <a16:creationId xmlns:a16="http://schemas.microsoft.com/office/drawing/2014/main" id="{041F95B3-8BEB-6D4A-AB9F-9E4A9DD4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5E378-4B06-F94F-A30A-29117C099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4" y="833718"/>
            <a:ext cx="7737840" cy="41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15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>
            <a:extLst>
              <a:ext uri="{FF2B5EF4-FFF2-40B4-BE49-F238E27FC236}">
                <a16:creationId xmlns:a16="http://schemas.microsoft.com/office/drawing/2014/main" id="{041F95B3-8BEB-6D4A-AB9F-9E4A9DD4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6D8DD-1918-4045-BA7D-C0AD6256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60" y="739588"/>
            <a:ext cx="7735210" cy="41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01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>
            <a:extLst>
              <a:ext uri="{FF2B5EF4-FFF2-40B4-BE49-F238E27FC236}">
                <a16:creationId xmlns:a16="http://schemas.microsoft.com/office/drawing/2014/main" id="{041F95B3-8BEB-6D4A-AB9F-9E4A9DD4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DE117-DBA3-5E48-BD1E-1AF4CE305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6" y="758338"/>
            <a:ext cx="7288111" cy="42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05822" y="555773"/>
            <a:ext cx="415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ld"/>
                <a:cs typeface="Gotham HTF Bold"/>
              </a:rPr>
              <a:t>TÓPICOS</a:t>
            </a:r>
            <a:endParaRPr lang="pt-BR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725161" y="1069608"/>
            <a:ext cx="3433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71587" y="1678322"/>
            <a:ext cx="2179841" cy="94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Introdução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Modelos Generativos, o que são? Casos de uso, técnicas mais usuais e próximos passos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130629" y="2926360"/>
            <a:ext cx="4106254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4761712" y="2926360"/>
            <a:ext cx="4255859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71587" y="3336991"/>
            <a:ext cx="2179841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Variational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Autoencoders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7730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GANs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–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Deep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dive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 e modelagem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37729" y="3311382"/>
            <a:ext cx="2179841" cy="733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PixelRNN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/CNN</a:t>
            </a:r>
          </a:p>
          <a:p>
            <a:pPr>
              <a:lnSpc>
                <a:spcPct val="130000"/>
              </a:lnSpc>
            </a:pPr>
            <a:r>
              <a:rPr lang="pt-PT" sz="1100" dirty="0">
                <a:solidFill>
                  <a:srgbClr val="626E73"/>
                </a:solidFill>
              </a:rPr>
              <a:t>Redes Neurais </a:t>
            </a:r>
            <a:r>
              <a:rPr lang="pt-PT" sz="1100" dirty="0" err="1">
                <a:solidFill>
                  <a:srgbClr val="626E73"/>
                </a:solidFill>
              </a:rPr>
              <a:t>Convolucionais</a:t>
            </a:r>
            <a:r>
              <a:rPr lang="pt-PT" sz="1100" dirty="0">
                <a:solidFill>
                  <a:srgbClr val="626E73"/>
                </a:solidFill>
              </a:rPr>
              <a:t> Baseadas em Região</a:t>
            </a:r>
            <a:endParaRPr lang="pt-BR" sz="1100" dirty="0">
              <a:solidFill>
                <a:srgbClr val="626E73"/>
              </a:solidFill>
              <a:latin typeface="Roboto Light"/>
              <a:cs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C48CB-86B9-DA4C-8B24-E8A69E34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8" y="1592286"/>
            <a:ext cx="1950338" cy="868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BF022-6D0D-B84F-8FFF-E3B2D082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429" y="1603659"/>
            <a:ext cx="21463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781355-424A-9B4E-9DE1-CFBB308F2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0" y="3253410"/>
            <a:ext cx="1663684" cy="831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90717-39C8-0F4E-9CE1-087A77CF7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56" y="3148678"/>
            <a:ext cx="2288045" cy="11206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DC9F5E0-101F-374F-AF7C-D621D0A60C59}"/>
              </a:ext>
            </a:extLst>
          </p:cNvPr>
          <p:cNvSpPr txBox="1"/>
          <p:nvPr/>
        </p:nvSpPr>
        <p:spPr>
          <a:xfrm>
            <a:off x="3718166" y="378573"/>
            <a:ext cx="2338078" cy="72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Estrutura; 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Modelagem matemática;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Arquitetura e exemplos práticos.</a:t>
            </a:r>
          </a:p>
        </p:txBody>
      </p: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>
            <a:extLst>
              <a:ext uri="{FF2B5EF4-FFF2-40B4-BE49-F238E27FC236}">
                <a16:creationId xmlns:a16="http://schemas.microsoft.com/office/drawing/2014/main" id="{041F95B3-8BEB-6D4A-AB9F-9E4A9DD4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FC7F9-D6D0-2C45-903D-E5038424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37" y="699247"/>
            <a:ext cx="8122185" cy="43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1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>
            <a:extLst>
              <a:ext uri="{FF2B5EF4-FFF2-40B4-BE49-F238E27FC236}">
                <a16:creationId xmlns:a16="http://schemas.microsoft.com/office/drawing/2014/main" id="{041F95B3-8BEB-6D4A-AB9F-9E4A9DD4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DFFEC-EF51-2944-95CB-E3341199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567"/>
            <a:ext cx="9144000" cy="34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0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>
            <a:extLst>
              <a:ext uri="{FF2B5EF4-FFF2-40B4-BE49-F238E27FC236}">
                <a16:creationId xmlns:a16="http://schemas.microsoft.com/office/drawing/2014/main" id="{041F95B3-8BEB-6D4A-AB9F-9E4A9DD4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20AD3-75D9-0947-AC26-75A23D25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757"/>
            <a:ext cx="9144000" cy="32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3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ítulo 1">
            <a:extLst>
              <a:ext uri="{FF2B5EF4-FFF2-40B4-BE49-F238E27FC236}">
                <a16:creationId xmlns:a16="http://schemas.microsoft.com/office/drawing/2014/main" id="{1DC351CC-BCA1-3F49-97B0-9CCA4DA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3794" name="Picture 2" descr="C:\Users\Jlopes\Desktop\GANS\GANS\Screen Shot 2019-07-05 at 11.15.58.png">
            <a:extLst>
              <a:ext uri="{FF2B5EF4-FFF2-40B4-BE49-F238E27FC236}">
                <a16:creationId xmlns:a16="http://schemas.microsoft.com/office/drawing/2014/main" id="{8F24E094-0FA6-BB41-A6F2-2ACA04E4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336" y="1144059"/>
            <a:ext cx="2949526" cy="196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 descr="C:\Users\Jlopes\Desktop\GANS\GANS\Screen Shot 2019-07-05 at 11.16.05.png">
            <a:extLst>
              <a:ext uri="{FF2B5EF4-FFF2-40B4-BE49-F238E27FC236}">
                <a16:creationId xmlns:a16="http://schemas.microsoft.com/office/drawing/2014/main" id="{E23924F6-BBE1-B24E-875E-44C090F2F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9810"/>
            <a:ext cx="3154503" cy="193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 descr="C:\Users\Jlopes\Desktop\GANS\GANS\Screen Shot 2019-07-05 at 11.16.10.png">
            <a:extLst>
              <a:ext uri="{FF2B5EF4-FFF2-40B4-BE49-F238E27FC236}">
                <a16:creationId xmlns:a16="http://schemas.microsoft.com/office/drawing/2014/main" id="{631DB24F-34B3-5E49-88D5-40BE30F9A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63" y="3276059"/>
            <a:ext cx="2091481" cy="187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498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ítulo 1">
            <a:extLst>
              <a:ext uri="{FF2B5EF4-FFF2-40B4-BE49-F238E27FC236}">
                <a16:creationId xmlns:a16="http://schemas.microsoft.com/office/drawing/2014/main" id="{1DC351CC-BCA1-3F49-97B0-9CCA4DA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5D431-DDA9-544C-9B34-ACAA896C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35" y="791295"/>
            <a:ext cx="7189858" cy="417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7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ítulo 1">
            <a:extLst>
              <a:ext uri="{FF2B5EF4-FFF2-40B4-BE49-F238E27FC236}">
                <a16:creationId xmlns:a16="http://schemas.microsoft.com/office/drawing/2014/main" id="{1DC351CC-BCA1-3F49-97B0-9CCA4DA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60C38-AC20-5C43-A888-28CC91E9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00" y="917254"/>
            <a:ext cx="7109927" cy="398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ítulo 1">
            <a:extLst>
              <a:ext uri="{FF2B5EF4-FFF2-40B4-BE49-F238E27FC236}">
                <a16:creationId xmlns:a16="http://schemas.microsoft.com/office/drawing/2014/main" id="{1DC351CC-BCA1-3F49-97B0-9CCA4DA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2406D-0338-4542-9D5A-A579BD3E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2" y="802673"/>
            <a:ext cx="8014996" cy="41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49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ítulo 1">
            <a:extLst>
              <a:ext uri="{FF2B5EF4-FFF2-40B4-BE49-F238E27FC236}">
                <a16:creationId xmlns:a16="http://schemas.microsoft.com/office/drawing/2014/main" id="{1DC351CC-BCA1-3F49-97B0-9CCA4DA8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BEC15-6BDE-F442-BF18-89D0DE60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48" y="681135"/>
            <a:ext cx="6033031" cy="43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90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ítulo 1">
            <a:extLst>
              <a:ext uri="{FF2B5EF4-FFF2-40B4-BE49-F238E27FC236}">
                <a16:creationId xmlns:a16="http://schemas.microsoft.com/office/drawing/2014/main" id="{0B42FBA6-950E-0C4F-814C-97FC0D25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Exemplos de Amostras geradas por </a:t>
            </a:r>
            <a:r>
              <a:rPr lang="pt-BR" altLang="en-US" sz="2400" b="1" dirty="0" err="1"/>
              <a:t>GANs</a:t>
            </a:r>
            <a:endParaRPr lang="pt-BR" altLang="en-US" sz="2400" b="1" dirty="0"/>
          </a:p>
        </p:txBody>
      </p:sp>
      <p:pic>
        <p:nvPicPr>
          <p:cNvPr id="39938" name="Picture 2" descr="C:\Users\Jlopes\Desktop\GANS\GANS\Screen Shot 2019-07-05 at 11.27.27.png">
            <a:extLst>
              <a:ext uri="{FF2B5EF4-FFF2-40B4-BE49-F238E27FC236}">
                <a16:creationId xmlns:a16="http://schemas.microsoft.com/office/drawing/2014/main" id="{1FAE3157-985E-FE4A-A088-CA7C79EAF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09" y="1018927"/>
            <a:ext cx="3689588" cy="249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 descr="C:\Users\Jlopes\Desktop\GANS\GANS\Screen Shot 2019-07-05 at 11.27.35.png">
            <a:extLst>
              <a:ext uri="{FF2B5EF4-FFF2-40B4-BE49-F238E27FC236}">
                <a16:creationId xmlns:a16="http://schemas.microsoft.com/office/drawing/2014/main" id="{FE10186C-F199-A947-8A28-955FC0C9C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23" y="2520503"/>
            <a:ext cx="3641919" cy="245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7311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ítulo 1">
            <a:extLst>
              <a:ext uri="{FF2B5EF4-FFF2-40B4-BE49-F238E27FC236}">
                <a16:creationId xmlns:a16="http://schemas.microsoft.com/office/drawing/2014/main" id="{8EBA2172-CB2B-3F49-93B4-DC54A87D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0962" name="Picture 2" descr="C:\Users\Jlopes\Desktop\GANS\GANS\Screen Shot 2019-07-05 at 11.27.43.png">
            <a:extLst>
              <a:ext uri="{FF2B5EF4-FFF2-40B4-BE49-F238E27FC236}">
                <a16:creationId xmlns:a16="http://schemas.microsoft.com/office/drawing/2014/main" id="{DE613A61-2243-CE45-A3C7-B66717E0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862" y="2627759"/>
            <a:ext cx="3413107" cy="228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 descr="C:\Users\Jlopes\Desktop\GANS\GANS\Screen Shot 2019-07-05 at 11.27.48.png">
            <a:extLst>
              <a:ext uri="{FF2B5EF4-FFF2-40B4-BE49-F238E27FC236}">
                <a16:creationId xmlns:a16="http://schemas.microsoft.com/office/drawing/2014/main" id="{16C791D7-E5B0-4443-9821-941E6555E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336" y="1018927"/>
            <a:ext cx="3365438" cy="2288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64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231060" y="1803074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2168640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1: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Você será capaz de construir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básicas e avançadas e controlar a saída dessas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de acordo com problemas exemplo;</a:t>
            </a:r>
          </a:p>
          <a:p>
            <a:pPr algn="ctr"/>
            <a:endParaRPr lang="pt-BR" sz="1400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2: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Você conseguirá mensurar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a partir de diferentes resultados encontrados na literatura especializada quanto ao assunto. Portanto, será capaz de examinar outros modelos generativos bem como argumentar sobre </a:t>
            </a:r>
            <a:r>
              <a:rPr lang="pt-BR" sz="1400" i="1" dirty="0">
                <a:solidFill>
                  <a:srgbClr val="626E73"/>
                </a:solidFill>
                <a:latin typeface="Gotham HTF Book"/>
                <a:cs typeface="Gotham HTF Book"/>
              </a:rPr>
              <a:t>bias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em sistemas generativos;</a:t>
            </a:r>
          </a:p>
          <a:p>
            <a:pPr algn="ctr"/>
            <a:endParaRPr lang="pt-BR" sz="1400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3: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Ser usuário de </a:t>
            </a:r>
            <a:r>
              <a:rPr lang="pt-BR" sz="1400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para </a:t>
            </a:r>
            <a:r>
              <a:rPr lang="pt-BR" sz="1400" i="1" dirty="0">
                <a:solidFill>
                  <a:srgbClr val="626E73"/>
                </a:solidFill>
                <a:latin typeface="Gotham HTF Book"/>
                <a:cs typeface="Gotham HTF Book"/>
              </a:rPr>
              <a:t>data </a:t>
            </a:r>
            <a:r>
              <a:rPr lang="pt-BR" sz="1400" i="1" dirty="0" err="1">
                <a:solidFill>
                  <a:srgbClr val="626E73"/>
                </a:solidFill>
                <a:latin typeface="Gotham HTF Book"/>
                <a:cs typeface="Gotham HTF Book"/>
              </a:rPr>
              <a:t>augmentation</a:t>
            </a:r>
            <a:r>
              <a:rPr lang="pt-BR" sz="1400" i="1" dirty="0">
                <a:solidFill>
                  <a:srgbClr val="626E73"/>
                </a:solidFill>
                <a:latin typeface="Gotham HTF Book"/>
                <a:cs typeface="Gotham HTF Book"/>
              </a:rPr>
              <a:t> ;</a:t>
            </a:r>
          </a:p>
          <a:p>
            <a:pPr algn="ctr"/>
            <a:endParaRPr lang="pt-BR" sz="1400" i="1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4:</a:t>
            </a:r>
            <a:r>
              <a:rPr lang="pt-BR" sz="1400" i="1" dirty="0">
                <a:solidFill>
                  <a:srgbClr val="92D050"/>
                </a:solidFill>
                <a:latin typeface="Gotham HTF Book"/>
                <a:cs typeface="Gotham HTF Book"/>
              </a:rPr>
              <a:t> 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Prover as ferramentas necessárias para que faça algo </a:t>
            </a:r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seu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, para resolução de um problema próximo a você ou de seu interesse.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Depois dessa disciplina?</a:t>
            </a:r>
          </a:p>
        </p:txBody>
      </p:sp>
    </p:spTree>
    <p:extLst>
      <p:ext uri="{BB962C8B-B14F-4D97-AF65-F5344CB8AC3E}">
        <p14:creationId xmlns:p14="http://schemas.microsoft.com/office/powerpoint/2010/main" val="1754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ítulo 1">
            <a:extLst>
              <a:ext uri="{FF2B5EF4-FFF2-40B4-BE49-F238E27FC236}">
                <a16:creationId xmlns:a16="http://schemas.microsoft.com/office/drawing/2014/main" id="{B3C58E34-D5C4-D141-9E1C-97E4289A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1986" name="Picture 3" descr="C:\Users\Jlopes\Desktop\GANS\GANS\Screen Shot 2019-07-05 at 11.28.04.png">
            <a:extLst>
              <a:ext uri="{FF2B5EF4-FFF2-40B4-BE49-F238E27FC236}">
                <a16:creationId xmlns:a16="http://schemas.microsoft.com/office/drawing/2014/main" id="{E6404B43-3343-1C4E-BB91-DE1FB72F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340694"/>
            <a:ext cx="6864350" cy="29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372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ítulo 1">
            <a:extLst>
              <a:ext uri="{FF2B5EF4-FFF2-40B4-BE49-F238E27FC236}">
                <a16:creationId xmlns:a16="http://schemas.microsoft.com/office/drawing/2014/main" id="{1E3F5437-8070-F440-95A5-93892B1C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com Arquiteturas </a:t>
            </a:r>
            <a:r>
              <a:rPr lang="pt-BR" altLang="en-US" sz="2400" b="1" dirty="0" err="1"/>
              <a:t>Convolucionais</a:t>
            </a:r>
            <a:endParaRPr lang="pt-BR" altLang="en-US" sz="2400" b="1" dirty="0"/>
          </a:p>
        </p:txBody>
      </p:sp>
      <p:pic>
        <p:nvPicPr>
          <p:cNvPr id="43010" name="Picture 2" descr="C:\Users\Jlopes\Desktop\GANS\GANS\Screen Shot 2019-07-05 at 11.28.13.png">
            <a:extLst>
              <a:ext uri="{FF2B5EF4-FFF2-40B4-BE49-F238E27FC236}">
                <a16:creationId xmlns:a16="http://schemas.microsoft.com/office/drawing/2014/main" id="{2B6627ED-53F0-7042-8EE7-566509C0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340694"/>
            <a:ext cx="6864350" cy="339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098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ítulo 1">
            <a:extLst>
              <a:ext uri="{FF2B5EF4-FFF2-40B4-BE49-F238E27FC236}">
                <a16:creationId xmlns:a16="http://schemas.microsoft.com/office/drawing/2014/main" id="{E1736C1C-30CF-9248-9D4C-A8E00C66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4034" name="Picture 2" descr="C:\Users\Jlopes\Desktop\GANS\GANS\Screen Shot 2019-07-05 at 11.28.21.png">
            <a:extLst>
              <a:ext uri="{FF2B5EF4-FFF2-40B4-BE49-F238E27FC236}">
                <a16:creationId xmlns:a16="http://schemas.microsoft.com/office/drawing/2014/main" id="{D1CAE7B2-84C7-EA49-BB6C-CD8E00D8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028461"/>
            <a:ext cx="6864350" cy="390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045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4157393" y="2320493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tângulo 4"/>
          <p:cNvSpPr/>
          <p:nvPr/>
        </p:nvSpPr>
        <p:spPr>
          <a:xfrm>
            <a:off x="1258428" y="119134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92D050"/>
                </a:solidFill>
                <a:latin typeface="Gotham HTF Book"/>
                <a:cs typeface="Gotham HTF Book"/>
              </a:rPr>
              <a:t>Pros: 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Amostras de última geração e comparativamente melhores que as produzidas com outras técnicas!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 </a:t>
            </a:r>
          </a:p>
        </p:txBody>
      </p:sp>
      <p:sp>
        <p:nvSpPr>
          <p:cNvPr id="12" name="Retângulo 4">
            <a:extLst>
              <a:ext uri="{FF2B5EF4-FFF2-40B4-BE49-F238E27FC236}">
                <a16:creationId xmlns:a16="http://schemas.microsoft.com/office/drawing/2014/main" id="{6DB99F21-4D31-394D-9539-43FBA147F74B}"/>
              </a:ext>
            </a:extLst>
          </p:cNvPr>
          <p:cNvSpPr/>
          <p:nvPr/>
        </p:nvSpPr>
        <p:spPr>
          <a:xfrm>
            <a:off x="1258428" y="2731578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Gotham HTF Book"/>
                <a:cs typeface="Gotham HTF Book"/>
              </a:rPr>
              <a:t>Contras: 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Mais complicado (instável) para treinar. </a:t>
            </a:r>
          </a:p>
          <a:p>
            <a:pPr algn="ctr"/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Custo computacional.</a:t>
            </a:r>
          </a:p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C7C32084-8724-0746-A409-FA6EF23315D8}"/>
              </a:ext>
            </a:extLst>
          </p:cNvPr>
          <p:cNvSpPr/>
          <p:nvPr/>
        </p:nvSpPr>
        <p:spPr>
          <a:xfrm>
            <a:off x="1258428" y="3679108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92D050"/>
                </a:solidFill>
                <a:latin typeface="Gotham HTF Book"/>
                <a:cs typeface="Gotham HTF Book"/>
              </a:rPr>
              <a:t>Área ativa de pesquisa:</a:t>
            </a:r>
            <a:r>
              <a:rPr lang="pt-BR" dirty="0">
                <a:solidFill>
                  <a:srgbClr val="FF0000"/>
                </a:solidFill>
                <a:latin typeface="Gotham HTF Book"/>
                <a:cs typeface="Gotham HTF Book"/>
              </a:rPr>
              <a:t> 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Melhores funções de perda,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reinamento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 mais estável (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Wasserstein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 GAN, LSGA dentre outros).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 condicionais e aplicações diversas.</a:t>
            </a:r>
          </a:p>
        </p:txBody>
      </p:sp>
    </p:spTree>
    <p:extLst>
      <p:ext uri="{BB962C8B-B14F-4D97-AF65-F5344CB8AC3E}">
        <p14:creationId xmlns:p14="http://schemas.microsoft.com/office/powerpoint/2010/main" val="322998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69994036-22E6-6D49-B129-D701BFC2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3" y="141816"/>
            <a:ext cx="6162423" cy="432597"/>
          </a:xfrm>
        </p:spPr>
        <p:txBody>
          <a:bodyPr>
            <a:noAutofit/>
          </a:bodyPr>
          <a:lstStyle/>
          <a:p>
            <a:r>
              <a:rPr lang="en-US" altLang="en-US" sz="2400" b="1" dirty="0"/>
              <a:t>DEMO – </a:t>
            </a:r>
            <a:r>
              <a:rPr lang="en-US" altLang="en-US" sz="2400" b="1" dirty="0" err="1"/>
              <a:t>Keras</a:t>
            </a:r>
            <a:r>
              <a:rPr lang="en-US" altLang="en-US" sz="2400" b="1" dirty="0"/>
              <a:t> + GANs + MNIST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4B1446-120F-CD44-A32C-912C08D2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925" y="1014084"/>
            <a:ext cx="3809476" cy="2133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64F852-89C2-6C47-9981-F85E940B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768" y="1777864"/>
            <a:ext cx="3114813" cy="31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53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69994036-22E6-6D49-B129-D701BFC2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3" y="141816"/>
            <a:ext cx="6162423" cy="432597"/>
          </a:xfrm>
        </p:spPr>
        <p:txBody>
          <a:bodyPr>
            <a:noAutofit/>
          </a:bodyPr>
          <a:lstStyle/>
          <a:p>
            <a:r>
              <a:rPr lang="en-US" altLang="en-US" sz="2400" b="1" dirty="0"/>
              <a:t>DEMO – </a:t>
            </a:r>
            <a:r>
              <a:rPr lang="en-US" altLang="en-US" sz="2400" b="1" dirty="0" err="1"/>
              <a:t>Keras</a:t>
            </a:r>
            <a:r>
              <a:rPr lang="en-US" altLang="en-US" sz="2400" b="1" dirty="0"/>
              <a:t> + GANs + MNIST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46CA7A5D-1914-C14D-A982-CC799A21C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809" y="898562"/>
            <a:ext cx="5642830" cy="389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025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Imagem 4" descr="Screen Shot 2019-04-11 at 14.55.45.png">
            <a:extLst>
              <a:ext uri="{FF2B5EF4-FFF2-40B4-BE49-F238E27FC236}">
                <a16:creationId xmlns:a16="http://schemas.microsoft.com/office/drawing/2014/main" id="{3EE06ABC-8807-634A-A953-D484B215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09" y="1126183"/>
            <a:ext cx="6572376" cy="321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168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4191043"/>
            <a:ext cx="4686710" cy="44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Copyright </a:t>
            </a:r>
            <a:r>
              <a:rPr lang="de-DE" sz="700" dirty="0">
                <a:solidFill>
                  <a:srgbClr val="626E73"/>
                </a:solidFill>
                <a:latin typeface="Roboto Light"/>
                <a:cs typeface="Roboto Light"/>
              </a:rPr>
              <a:t>© 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2023 | Professor Dr. José Ahirton Batista Lopes Filho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Todos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direitos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reservados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Reprodução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divulgação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total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parcial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deste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documento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é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expressamente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proibido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sem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consentimento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formal,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escrito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do professor/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autor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" y="76078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Light"/>
              </a:rPr>
              <a:t>OBRIGADO</a:t>
            </a:r>
          </a:p>
        </p:txBody>
      </p:sp>
      <p:pic>
        <p:nvPicPr>
          <p:cNvPr id="13" name="Imagem 6">
            <a:extLst>
              <a:ext uri="{FF2B5EF4-FFF2-40B4-BE49-F238E27FC236}">
                <a16:creationId xmlns:a16="http://schemas.microsoft.com/office/drawing/2014/main" id="{11FBB89F-B45D-F84A-A751-75D47A79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82" y="2881860"/>
            <a:ext cx="1003282" cy="349982"/>
          </a:xfrm>
          <a:prstGeom prst="rect">
            <a:avLst/>
          </a:prstGeom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425E4167-1875-7C4B-9AF7-B5ED7E83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31" y="2914976"/>
            <a:ext cx="832828" cy="329258"/>
          </a:xfrm>
          <a:prstGeom prst="rect">
            <a:avLst/>
          </a:prstGeom>
        </p:spPr>
      </p:pic>
      <p:sp>
        <p:nvSpPr>
          <p:cNvPr id="15" name="CaixaDeTexto 8">
            <a:extLst>
              <a:ext uri="{FF2B5EF4-FFF2-40B4-BE49-F238E27FC236}">
                <a16:creationId xmlns:a16="http://schemas.microsoft.com/office/drawing/2014/main" id="{B247B5D7-6B03-504F-B9D8-56D62E5CE54A}"/>
              </a:ext>
            </a:extLst>
          </p:cNvPr>
          <p:cNvSpPr txBox="1"/>
          <p:nvPr/>
        </p:nvSpPr>
        <p:spPr>
          <a:xfrm>
            <a:off x="3729562" y="3572119"/>
            <a:ext cx="273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ahirtonlopes@gmail.com</a:t>
            </a:r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344F9980-2DFA-104F-88E8-A23B9204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75" y="1586723"/>
            <a:ext cx="1376434" cy="1376434"/>
          </a:xfrm>
          <a:prstGeom prst="rect">
            <a:avLst/>
          </a:prstGeom>
        </p:spPr>
      </p:pic>
      <p:pic>
        <p:nvPicPr>
          <p:cNvPr id="17" name="Imagem 12">
            <a:extLst>
              <a:ext uri="{FF2B5EF4-FFF2-40B4-BE49-F238E27FC236}">
                <a16:creationId xmlns:a16="http://schemas.microsoft.com/office/drawing/2014/main" id="{60D0EC2E-594E-C247-A198-79CE34385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19" y="1591819"/>
            <a:ext cx="1293700" cy="12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561B-F0FC-474A-958D-FA6101B4A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67" y="1733656"/>
            <a:ext cx="1157577" cy="1122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EF3AD-6569-2641-9EA7-CF9E07DA6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70" y="2914178"/>
            <a:ext cx="408243" cy="3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1482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09197"/>
            <a:ext cx="8699498" cy="4708684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2" y="2140690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75326" y="2378160"/>
            <a:ext cx="16669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Visão</a:t>
            </a:r>
            <a:r>
              <a:rPr lang="en-US" sz="1350" dirty="0"/>
              <a:t> </a:t>
            </a:r>
            <a:r>
              <a:rPr lang="en-US" sz="1350" dirty="0" err="1"/>
              <a:t>Computacional</a:t>
            </a:r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1231334" y="3984369"/>
            <a:ext cx="2845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Processamento</a:t>
            </a:r>
            <a:r>
              <a:rPr lang="en-US" sz="1350" dirty="0"/>
              <a:t> de </a:t>
            </a:r>
            <a:r>
              <a:rPr lang="en-US" sz="1350" dirty="0" err="1"/>
              <a:t>Linguagem</a:t>
            </a:r>
            <a:r>
              <a:rPr lang="en-US" sz="1350" dirty="0"/>
              <a:t> Natural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48444" y="3970077"/>
            <a:ext cx="803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Robótica</a:t>
            </a:r>
            <a:endParaRPr 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5343190" y="2249093"/>
            <a:ext cx="23991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TTS – STT – </a:t>
            </a:r>
            <a:r>
              <a:rPr lang="en-US" sz="1350" dirty="0" err="1"/>
              <a:t>Fala</a:t>
            </a:r>
            <a:r>
              <a:rPr lang="en-US" sz="1350" dirty="0"/>
              <a:t> </a:t>
            </a:r>
            <a:r>
              <a:rPr lang="en-US" sz="1350" dirty="0" err="1"/>
              <a:t>Computacional</a:t>
            </a:r>
            <a:endParaRPr lang="en-US" sz="135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06880" y="782664"/>
            <a:ext cx="7886700" cy="470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Qual</a:t>
            </a:r>
            <a:r>
              <a:rPr lang="en-US" sz="1800" b="1" dirty="0"/>
              <a:t> o </a:t>
            </a:r>
            <a:r>
              <a:rPr lang="en-US" sz="1800" b="1" dirty="0" err="1"/>
              <a:t>desafio</a:t>
            </a:r>
            <a:r>
              <a:rPr lang="en-US" sz="1800" b="1" dirty="0"/>
              <a:t>? </a:t>
            </a:r>
            <a:r>
              <a:rPr lang="en-US" sz="1800" dirty="0"/>
              <a:t>O </a:t>
            </a:r>
            <a:r>
              <a:rPr lang="en-US" sz="1800" dirty="0" err="1"/>
              <a:t>entendimento</a:t>
            </a:r>
            <a:r>
              <a:rPr lang="en-US" sz="1800" dirty="0"/>
              <a:t> de entradas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estruturadas</a:t>
            </a:r>
            <a:r>
              <a:rPr lang="en-US" sz="1800" dirty="0"/>
              <a:t> e </a:t>
            </a:r>
            <a:r>
              <a:rPr lang="en-US" sz="1800" dirty="0" err="1"/>
              <a:t>complexos</a:t>
            </a:r>
            <a:endParaRPr lang="en-US" sz="1800" dirty="0"/>
          </a:p>
        </p:txBody>
      </p:sp>
      <p:pic>
        <p:nvPicPr>
          <p:cNvPr id="1028" name="Picture 4" descr="https://upload.wikimedia.org/wikipedia/commons/thumb/f/fc/Floor_7a_bookstacks_in_Sterling_Memorial_Library.jpg/1280px-Floor_7a_bookstacks_in_Sterling_Memorial_Libra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72" y="2793897"/>
            <a:ext cx="1447641" cy="11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Waveform of Habana syndrome s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36" y="1324470"/>
            <a:ext cx="2623661" cy="7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EmiMa-099-semantic-segment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32" y="1330997"/>
            <a:ext cx="1464881" cy="97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6/65/Hands-free_Driving.jpg/1280px-Hands-free_Driv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10" y="2678242"/>
            <a:ext cx="1777841" cy="127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182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4AF14-C849-154C-AF0E-3F4CBCDF534A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/>
              <a:t>Generative Adversarial Networks</a:t>
            </a:r>
            <a:endParaRPr lang="pt-BR" alt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D8AED-A303-4E4A-BE1B-CE7A934F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64584" cy="501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0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CB268-ABAA-BE46-BBFA-C7A935B6F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583"/>
            <a:ext cx="9144000" cy="43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Richard Feynman: “</a:t>
            </a:r>
            <a:r>
              <a:rPr lang="en-US" i="1" dirty="0"/>
              <a:t>What I cannot create, I do not understand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Generative modeling: “</a:t>
            </a:r>
            <a:r>
              <a:rPr lang="en-US" i="1" dirty="0"/>
              <a:t>What I understand, I can </a:t>
            </a:r>
            <a:r>
              <a:rPr lang="en-US" b="1" i="1" dirty="0"/>
              <a:t>create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3829" b="76053"/>
          <a:stretch/>
        </p:blipFill>
        <p:spPr>
          <a:xfrm>
            <a:off x="570776" y="792866"/>
            <a:ext cx="5335655" cy="16163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 descr="Richard Feynman 195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22" y="413763"/>
            <a:ext cx="2369954" cy="237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72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35862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1800" dirty="0"/>
              <a:t>Como gerar imagens </a:t>
            </a:r>
            <a:r>
              <a:rPr lang="pt-PT" sz="1800" b="1" dirty="0"/>
              <a:t>mais naturais</a:t>
            </a:r>
            <a:r>
              <a:rPr lang="pt-PT" sz="1800" dirty="0"/>
              <a:t> com um computador?</a:t>
            </a: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Nossos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</a:t>
            </a:r>
            <a:r>
              <a:rPr lang="en-US" sz="1800" dirty="0" err="1"/>
              <a:t>terão</a:t>
            </a:r>
            <a:r>
              <a:rPr lang="en-US" sz="1800" dirty="0"/>
              <a:t> </a:t>
            </a:r>
            <a:r>
              <a:rPr lang="en-US" sz="1800" b="1" dirty="0" err="1"/>
              <a:t>estruturas</a:t>
            </a:r>
            <a:r>
              <a:rPr lang="en-US" sz="1800" b="1" dirty="0"/>
              <a:t> </a:t>
            </a:r>
            <a:r>
              <a:rPr lang="en-US" sz="1800" b="1" dirty="0" err="1"/>
              <a:t>similares</a:t>
            </a:r>
            <a:r>
              <a:rPr lang="en-US" sz="1800" b="1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generativo</a:t>
            </a:r>
            <a:r>
              <a:rPr lang="en-US" sz="1800" dirty="0"/>
              <a:t> + </a:t>
            </a:r>
            <a:r>
              <a:rPr lang="en-US" sz="1800" dirty="0" err="1"/>
              <a:t>inferência</a:t>
            </a:r>
            <a:r>
              <a:rPr lang="en-US" sz="1800" dirty="0"/>
              <a:t>)</a:t>
            </a:r>
          </a:p>
        </p:txBody>
      </p:sp>
      <p:grpSp>
        <p:nvGrpSpPr>
          <p:cNvPr id="12" name="Group 21"/>
          <p:cNvGrpSpPr/>
          <p:nvPr/>
        </p:nvGrpSpPr>
        <p:grpSpPr>
          <a:xfrm>
            <a:off x="1646165" y="2582789"/>
            <a:ext cx="3213548" cy="550409"/>
            <a:chOff x="1153935" y="2914225"/>
            <a:chExt cx="4025084" cy="733879"/>
          </a:xfrm>
        </p:grpSpPr>
        <p:sp>
          <p:nvSpPr>
            <p:cNvPr id="10" name="Right Arrow 25"/>
            <p:cNvSpPr/>
            <p:nvPr/>
          </p:nvSpPr>
          <p:spPr>
            <a:xfrm rot="5400000">
              <a:off x="4346211" y="2815296"/>
              <a:ext cx="733879" cy="9317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TextBox 26"/>
            <p:cNvSpPr txBox="1"/>
            <p:nvPr/>
          </p:nvSpPr>
          <p:spPr>
            <a:xfrm>
              <a:off x="1153935" y="3009208"/>
              <a:ext cx="27958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Generation</a:t>
              </a:r>
              <a:r>
                <a:rPr lang="en-US" dirty="0"/>
                <a:t> (graphics)</a:t>
              </a:r>
            </a:p>
          </p:txBody>
        </p:sp>
      </p:grpSp>
      <p:grpSp>
        <p:nvGrpSpPr>
          <p:cNvPr id="23" name="Group 30"/>
          <p:cNvGrpSpPr/>
          <p:nvPr/>
        </p:nvGrpSpPr>
        <p:grpSpPr>
          <a:xfrm>
            <a:off x="5400871" y="2580532"/>
            <a:ext cx="3487181" cy="674949"/>
            <a:chOff x="3996039" y="3357948"/>
            <a:chExt cx="4649575" cy="899932"/>
          </a:xfrm>
        </p:grpSpPr>
        <p:sp>
          <p:nvSpPr>
            <p:cNvPr id="24" name="Right Arrow 31"/>
            <p:cNvSpPr/>
            <p:nvPr/>
          </p:nvSpPr>
          <p:spPr>
            <a:xfrm rot="16200000">
              <a:off x="4185011" y="3168976"/>
              <a:ext cx="684643" cy="10625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5226380" y="3396105"/>
              <a:ext cx="3419234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Inference</a:t>
              </a:r>
              <a:r>
                <a:rPr lang="en-US" dirty="0"/>
                <a:t> (vision as inverse graphics)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Modelagem</a:t>
            </a:r>
            <a:r>
              <a:rPr lang="en-US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Generativa</a:t>
            </a:r>
            <a:r>
              <a:rPr lang="en-US" dirty="0">
                <a:latin typeface="+mj-lt"/>
                <a:ea typeface="Futura Medium" charset="0"/>
                <a:cs typeface="Futura Medium" charset="0"/>
              </a:rPr>
              <a:t>: </a:t>
            </a:r>
            <a:br>
              <a:rPr lang="en-US" dirty="0">
                <a:latin typeface="+mj-lt"/>
                <a:ea typeface="Futura Medium" charset="0"/>
                <a:cs typeface="Futura Medium" charset="0"/>
              </a:rPr>
            </a:br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Computação</a:t>
            </a:r>
            <a:r>
              <a:rPr lang="en-US" dirty="0">
                <a:latin typeface="+mj-lt"/>
                <a:ea typeface="Futura Medium" charset="0"/>
                <a:cs typeface="Futura Medium" charset="0"/>
              </a:rPr>
              <a:t> </a:t>
            </a:r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Gráfica</a:t>
            </a:r>
            <a:endParaRPr lang="en-US" sz="2400" dirty="0"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74782" y="1853057"/>
            <a:ext cx="6693782" cy="648568"/>
            <a:chOff x="1070304" y="2446320"/>
            <a:chExt cx="7540296" cy="1169246"/>
          </a:xfrm>
        </p:grpSpPr>
        <p:sp>
          <p:nvSpPr>
            <p:cNvPr id="9" name="TextBox 8"/>
            <p:cNvSpPr txBox="1"/>
            <p:nvPr/>
          </p:nvSpPr>
          <p:spPr>
            <a:xfrm>
              <a:off x="2917799" y="2450353"/>
              <a:ext cx="5692801" cy="116521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Cube(color=</a:t>
              </a:r>
              <a:r>
                <a:rPr lang="en-US" dirty="0">
                  <a:solidFill>
                    <a:srgbClr val="0070C0"/>
                  </a:solidFill>
                </a:rPr>
                <a:t>blue</a:t>
              </a:r>
              <a:r>
                <a:rPr lang="en-US" dirty="0"/>
                <a:t>, position=(</a:t>
              </a:r>
              <a:r>
                <a:rPr lang="en-US" dirty="0" err="1"/>
                <a:t>x,y,z</a:t>
              </a:r>
              <a:r>
                <a:rPr lang="en-US" dirty="0"/>
                <a:t>), size=…)</a:t>
              </a:r>
            </a:p>
            <a:p>
              <a:r>
                <a:rPr lang="en-US" dirty="0"/>
                <a:t>Cylinder(color=</a:t>
              </a:r>
              <a:r>
                <a:rPr lang="en-US" dirty="0">
                  <a:solidFill>
                    <a:srgbClr val="FF0000"/>
                  </a:solidFill>
                </a:rPr>
                <a:t>red</a:t>
              </a:r>
              <a:r>
                <a:rPr lang="en-US" dirty="0"/>
                <a:t>, position=(</a:t>
              </a:r>
              <a:r>
                <a:rPr lang="en-US" dirty="0" err="1"/>
                <a:t>x’,y’,z</a:t>
              </a:r>
              <a:r>
                <a:rPr lang="en-US" dirty="0"/>
                <a:t>’), size=..)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70304" y="2446320"/>
              <a:ext cx="1615391" cy="1165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Descrição</a:t>
              </a:r>
              <a:r>
                <a:rPr lang="en-US" dirty="0"/>
                <a:t> de alto </a:t>
              </a:r>
              <a:r>
                <a:rPr lang="en-US" dirty="0" err="1"/>
                <a:t>nível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50949" y="3204435"/>
            <a:ext cx="4637394" cy="1046778"/>
            <a:chOff x="1227576" y="4218515"/>
            <a:chExt cx="6183192" cy="1395704"/>
          </a:xfrm>
        </p:grpSpPr>
        <p:grpSp>
          <p:nvGrpSpPr>
            <p:cNvPr id="8" name="Group 14"/>
            <p:cNvGrpSpPr/>
            <p:nvPr/>
          </p:nvGrpSpPr>
          <p:grpSpPr>
            <a:xfrm>
              <a:off x="4236473" y="4218515"/>
              <a:ext cx="3174295" cy="1395704"/>
              <a:chOff x="3390473" y="3864649"/>
              <a:chExt cx="5617474" cy="2739066"/>
            </a:xfrm>
          </p:grpSpPr>
          <p:sp>
            <p:nvSpPr>
              <p:cNvPr id="13" name="Rectangle 15"/>
              <p:cNvSpPr/>
              <p:nvPr/>
            </p:nvSpPr>
            <p:spPr>
              <a:xfrm>
                <a:off x="3390473" y="3864649"/>
                <a:ext cx="5617474" cy="27390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Cube 16"/>
              <p:cNvSpPr/>
              <p:nvPr/>
            </p:nvSpPr>
            <p:spPr>
              <a:xfrm>
                <a:off x="3722546" y="4284401"/>
                <a:ext cx="1873045" cy="179930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Can 17"/>
              <p:cNvSpPr/>
              <p:nvPr/>
            </p:nvSpPr>
            <p:spPr>
              <a:xfrm>
                <a:off x="6622025" y="3937815"/>
                <a:ext cx="1563329" cy="2492477"/>
              </a:xfrm>
              <a:prstGeom prst="can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27576" y="4275270"/>
              <a:ext cx="2115348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Saídas</a:t>
              </a:r>
              <a:r>
                <a:rPr lang="en-US" dirty="0"/>
                <a:t> </a:t>
              </a:r>
              <a:r>
                <a:rPr lang="en-US" dirty="0" err="1"/>
                <a:t>sensoriais</a:t>
              </a:r>
              <a:r>
                <a:rPr lang="en-US" dirty="0"/>
                <a:t> </a:t>
              </a:r>
              <a:r>
                <a:rPr lang="en-US" dirty="0" err="1"/>
                <a:t>brutas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724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8fd270-4a57-47e1-b674-c7d4969804ad" xsi:nil="true"/>
    <lcf76f155ced4ddcb4097134ff3c332f xmlns="2220af93-035a-443f-80b0-3b9b401ad9a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76414655211a97be91fc021a92ada680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009e91cf04f4d2388fbbf168ceda39e3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61184E-0F00-4BB3-8685-5ACA6D7048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9C8794-E3C3-48A2-AFDE-85C98E6FCCF1}">
  <ds:schemaRefs>
    <ds:schemaRef ds:uri="http://schemas.microsoft.com/office/2006/metadata/properties"/>
    <ds:schemaRef ds:uri="http://schemas.microsoft.com/office/infopath/2007/PartnerControls"/>
    <ds:schemaRef ds:uri="a6194295-1792-4b63-878c-b29c2ff82726"/>
    <ds:schemaRef ds:uri="49c50ba2-eaf4-4058-b769-73a32109933c"/>
  </ds:schemaRefs>
</ds:datastoreItem>
</file>

<file path=customXml/itemProps3.xml><?xml version="1.0" encoding="utf-8"?>
<ds:datastoreItem xmlns:ds="http://schemas.openxmlformats.org/officeDocument/2006/customXml" ds:itemID="{48121FB0-D62A-465A-9FCF-5F1F110477A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</TotalTime>
  <Words>1691</Words>
  <Application>Microsoft Macintosh PowerPoint</Application>
  <PresentationFormat>Custom</PresentationFormat>
  <Paragraphs>271</Paragraphs>
  <Slides>48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ＭＳ Ｐゴシック</vt:lpstr>
      <vt:lpstr>Arial</vt:lpstr>
      <vt:lpstr>Calibri</vt:lpstr>
      <vt:lpstr>Futura Medium</vt:lpstr>
      <vt:lpstr>Gotham HTF Bold</vt:lpstr>
      <vt:lpstr>Gotham HTF Book</vt:lpstr>
      <vt:lpstr>Gotham HTF Light</vt:lpstr>
      <vt:lpstr>Gotham HTF Medium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Modelagem Generativa:  Computação Gráfica</vt:lpstr>
      <vt:lpstr>Modelos Generativos Estatísticos</vt:lpstr>
      <vt:lpstr>Modelos Generativos Estatísticos</vt:lpstr>
      <vt:lpstr>Discriminativos vs. Generativos</vt:lpstr>
      <vt:lpstr>Taxonomia dos Modelos Generativos</vt:lpstr>
      <vt:lpstr>PowerPoint Presentation</vt:lpstr>
      <vt:lpstr>PowerPoint Presentation</vt:lpstr>
      <vt:lpstr>PowerPoint Presentation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Exemplos de Amostras geradas por GANs</vt:lpstr>
      <vt:lpstr>Generative Adversarial Networks</vt:lpstr>
      <vt:lpstr>Generative Adversarial Networks</vt:lpstr>
      <vt:lpstr>GANs com Arquiteturas Convolucionais</vt:lpstr>
      <vt:lpstr>Generative Adversarial Networks</vt:lpstr>
      <vt:lpstr>PowerPoint Presentation</vt:lpstr>
      <vt:lpstr>DEMO – Keras + GANs + MNIST</vt:lpstr>
      <vt:lpstr>DEMO – Keras + GANs + MNIST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Jose Ahirton Batista Lopes Filho</cp:lastModifiedBy>
  <cp:revision>46</cp:revision>
  <dcterms:created xsi:type="dcterms:W3CDTF">2019-02-15T12:16:11Z</dcterms:created>
  <dcterms:modified xsi:type="dcterms:W3CDTF">2023-02-09T17:55:12Z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</Properties>
</file>